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20" r:id="rId3"/>
    <p:sldId id="321" r:id="rId4"/>
    <p:sldId id="322" r:id="rId5"/>
    <p:sldId id="259" r:id="rId6"/>
    <p:sldId id="317" r:id="rId7"/>
    <p:sldId id="294" r:id="rId8"/>
    <p:sldId id="299" r:id="rId9"/>
    <p:sldId id="300" r:id="rId10"/>
    <p:sldId id="302" r:id="rId11"/>
    <p:sldId id="304" r:id="rId12"/>
    <p:sldId id="307" r:id="rId13"/>
    <p:sldId id="309" r:id="rId14"/>
    <p:sldId id="310" r:id="rId15"/>
    <p:sldId id="318" r:id="rId16"/>
    <p:sldId id="315" r:id="rId17"/>
    <p:sldId id="319" r:id="rId18"/>
    <p:sldId id="267" r:id="rId19"/>
    <p:sldId id="268" r:id="rId20"/>
    <p:sldId id="312" r:id="rId21"/>
    <p:sldId id="313" r:id="rId22"/>
    <p:sldId id="297" r:id="rId23"/>
    <p:sldId id="298" r:id="rId24"/>
    <p:sldId id="303" r:id="rId25"/>
    <p:sldId id="305" r:id="rId26"/>
    <p:sldId id="314" r:id="rId27"/>
    <p:sldId id="306" r:id="rId28"/>
    <p:sldId id="295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E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85" autoAdjust="0"/>
    <p:restoredTop sz="75074" autoAdjust="0"/>
  </p:normalViewPr>
  <p:slideViewPr>
    <p:cSldViewPr snapToGrid="0">
      <p:cViewPr varScale="1">
        <p:scale>
          <a:sx n="69" d="100"/>
          <a:sy n="69" d="100"/>
        </p:scale>
        <p:origin x="747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778888-32C8-464A-93A6-86DB7E42A18D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ru-RU"/>
        </a:p>
      </dgm:t>
    </dgm:pt>
    <dgm:pt modelId="{03E59ED4-1CA4-4F78-9F36-4CFD476BD088}">
      <dgm:prSet/>
      <dgm:spPr/>
      <dgm:t>
        <a:bodyPr/>
        <a:lstStyle/>
        <a:p>
          <a:pPr algn="l"/>
          <a:r>
            <a:rPr lang="ru-RU" dirty="0"/>
            <a:t>Увеличение интеграции встраиваемых систем</a:t>
          </a:r>
        </a:p>
      </dgm:t>
    </dgm:pt>
    <dgm:pt modelId="{165BB393-8D3A-4D18-9F02-088526591CD5}" type="parTrans" cxnId="{34E81A93-9957-4259-8A34-304D981CCBB9}">
      <dgm:prSet/>
      <dgm:spPr/>
      <dgm:t>
        <a:bodyPr/>
        <a:lstStyle/>
        <a:p>
          <a:endParaRPr lang="ru-RU"/>
        </a:p>
      </dgm:t>
    </dgm:pt>
    <dgm:pt modelId="{5F8248F6-2601-467E-857A-4E3D7F2B617E}" type="sibTrans" cxnId="{34E81A93-9957-4259-8A34-304D981CCBB9}">
      <dgm:prSet/>
      <dgm:spPr/>
      <dgm:t>
        <a:bodyPr/>
        <a:lstStyle/>
        <a:p>
          <a:endParaRPr lang="ru-RU"/>
        </a:p>
      </dgm:t>
    </dgm:pt>
    <dgm:pt modelId="{D968A76C-EB47-4B2A-AF53-A9BFD0386436}">
      <dgm:prSet/>
      <dgm:spPr/>
      <dgm:t>
        <a:bodyPr/>
        <a:lstStyle/>
        <a:p>
          <a:r>
            <a:rPr lang="ru-RU" dirty="0"/>
            <a:t>Тестирование, отладка и анализ ВПО</a:t>
          </a:r>
        </a:p>
      </dgm:t>
    </dgm:pt>
    <dgm:pt modelId="{E39565C0-28CB-4BB1-A924-FB5C83E3D6C8}" type="parTrans" cxnId="{C6938F68-0CC2-4C03-842A-4A607091B69C}">
      <dgm:prSet/>
      <dgm:spPr/>
      <dgm:t>
        <a:bodyPr/>
        <a:lstStyle/>
        <a:p>
          <a:endParaRPr lang="ru-RU"/>
        </a:p>
      </dgm:t>
    </dgm:pt>
    <dgm:pt modelId="{BB1ED467-D30F-4F90-8C04-53320C7B55B9}" type="sibTrans" cxnId="{C6938F68-0CC2-4C03-842A-4A607091B69C}">
      <dgm:prSet/>
      <dgm:spPr/>
      <dgm:t>
        <a:bodyPr/>
        <a:lstStyle/>
        <a:p>
          <a:endParaRPr lang="ru-RU"/>
        </a:p>
      </dgm:t>
    </dgm:pt>
    <dgm:pt modelId="{2864C0D0-AE39-495D-AEEF-451ACE779D12}">
      <dgm:prSet/>
      <dgm:spPr/>
      <dgm:t>
        <a:bodyPr/>
        <a:lstStyle/>
        <a:p>
          <a:r>
            <a:rPr lang="ru-RU" dirty="0"/>
            <a:t>Разработка надежного, отказоустойчивого и безопасного ВПО</a:t>
          </a:r>
        </a:p>
      </dgm:t>
    </dgm:pt>
    <dgm:pt modelId="{6E452A46-3016-41D9-ACCF-4ED6E8BE610F}" type="parTrans" cxnId="{22EA7787-8BFB-4B38-9A9A-185F19DDA972}">
      <dgm:prSet/>
      <dgm:spPr/>
      <dgm:t>
        <a:bodyPr/>
        <a:lstStyle/>
        <a:p>
          <a:endParaRPr lang="ru-RU"/>
        </a:p>
      </dgm:t>
    </dgm:pt>
    <dgm:pt modelId="{216C7A8A-78AB-4F9F-9B58-3819DF7E6097}" type="sibTrans" cxnId="{22EA7787-8BFB-4B38-9A9A-185F19DDA972}">
      <dgm:prSet/>
      <dgm:spPr/>
      <dgm:t>
        <a:bodyPr/>
        <a:lstStyle/>
        <a:p>
          <a:endParaRPr lang="ru-RU"/>
        </a:p>
      </dgm:t>
    </dgm:pt>
    <dgm:pt modelId="{0D61E779-0E06-404D-A56C-358A55F554D1}">
      <dgm:prSet/>
      <dgm:spPr/>
      <dgm:t>
        <a:bodyPr/>
        <a:lstStyle/>
        <a:p>
          <a:r>
            <a:rPr lang="ru-RU"/>
            <a:t>Затруднения при проведения отладочных процессов на устройстве</a:t>
          </a:r>
        </a:p>
      </dgm:t>
    </dgm:pt>
    <dgm:pt modelId="{0DBABAE9-C2A5-4826-9869-1B8981F44641}" type="parTrans" cxnId="{026A028B-8F4F-41CF-95F5-26B357E1AC1E}">
      <dgm:prSet/>
      <dgm:spPr/>
      <dgm:t>
        <a:bodyPr/>
        <a:lstStyle/>
        <a:p>
          <a:endParaRPr lang="ru-RU"/>
        </a:p>
      </dgm:t>
    </dgm:pt>
    <dgm:pt modelId="{72BCEF66-03DB-4DFF-9967-C8EE1183584B}" type="sibTrans" cxnId="{026A028B-8F4F-41CF-95F5-26B357E1AC1E}">
      <dgm:prSet/>
      <dgm:spPr/>
      <dgm:t>
        <a:bodyPr/>
        <a:lstStyle/>
        <a:p>
          <a:endParaRPr lang="ru-RU"/>
        </a:p>
      </dgm:t>
    </dgm:pt>
    <dgm:pt modelId="{6FB7BC50-FF77-46F4-A602-575CCE53A851}" type="pres">
      <dgm:prSet presAssocID="{81778888-32C8-464A-93A6-86DB7E42A18D}" presName="linear" presStyleCnt="0">
        <dgm:presLayoutVars>
          <dgm:animLvl val="lvl"/>
          <dgm:resizeHandles val="exact"/>
        </dgm:presLayoutVars>
      </dgm:prSet>
      <dgm:spPr/>
    </dgm:pt>
    <dgm:pt modelId="{B55B74E2-659D-4BA8-B13D-B887C216C95A}" type="pres">
      <dgm:prSet presAssocID="{03E59ED4-1CA4-4F78-9F36-4CFD476BD08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00ACE21-E6E2-4875-A377-A00053AD1601}" type="pres">
      <dgm:prSet presAssocID="{5F8248F6-2601-467E-857A-4E3D7F2B617E}" presName="spacer" presStyleCnt="0"/>
      <dgm:spPr/>
    </dgm:pt>
    <dgm:pt modelId="{7128F9ED-E757-422E-973A-2372E96D310F}" type="pres">
      <dgm:prSet presAssocID="{D968A76C-EB47-4B2A-AF53-A9BFD038643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142368E-39CE-4387-AEBA-9D8F598D39C0}" type="pres">
      <dgm:prSet presAssocID="{BB1ED467-D30F-4F90-8C04-53320C7B55B9}" presName="spacer" presStyleCnt="0"/>
      <dgm:spPr/>
    </dgm:pt>
    <dgm:pt modelId="{DC29BF6F-7E0D-4D49-9C27-84ACA452B1DD}" type="pres">
      <dgm:prSet presAssocID="{2864C0D0-AE39-495D-AEEF-451ACE779D1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8C0AB20-EC2E-4611-9573-9F802BC65663}" type="pres">
      <dgm:prSet presAssocID="{216C7A8A-78AB-4F9F-9B58-3819DF7E6097}" presName="spacer" presStyleCnt="0"/>
      <dgm:spPr/>
    </dgm:pt>
    <dgm:pt modelId="{593FA5C7-6EBC-4646-BC48-90462CB96F25}" type="pres">
      <dgm:prSet presAssocID="{0D61E779-0E06-404D-A56C-358A55F554D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915231B-D597-46D1-9829-8CD75572F8C8}" type="presOf" srcId="{D968A76C-EB47-4B2A-AF53-A9BFD0386436}" destId="{7128F9ED-E757-422E-973A-2372E96D310F}" srcOrd="0" destOrd="0" presId="urn:microsoft.com/office/officeart/2005/8/layout/vList2"/>
    <dgm:cxn modelId="{9D0EA73D-DECA-475B-BE39-8434BEF21264}" type="presOf" srcId="{03E59ED4-1CA4-4F78-9F36-4CFD476BD088}" destId="{B55B74E2-659D-4BA8-B13D-B887C216C95A}" srcOrd="0" destOrd="0" presId="urn:microsoft.com/office/officeart/2005/8/layout/vList2"/>
    <dgm:cxn modelId="{C6938F68-0CC2-4C03-842A-4A607091B69C}" srcId="{81778888-32C8-464A-93A6-86DB7E42A18D}" destId="{D968A76C-EB47-4B2A-AF53-A9BFD0386436}" srcOrd="1" destOrd="0" parTransId="{E39565C0-28CB-4BB1-A924-FB5C83E3D6C8}" sibTransId="{BB1ED467-D30F-4F90-8C04-53320C7B55B9}"/>
    <dgm:cxn modelId="{2AD27A6F-9115-417F-BE9F-32A8BFEFACB0}" type="presOf" srcId="{81778888-32C8-464A-93A6-86DB7E42A18D}" destId="{6FB7BC50-FF77-46F4-A602-575CCE53A851}" srcOrd="0" destOrd="0" presId="urn:microsoft.com/office/officeart/2005/8/layout/vList2"/>
    <dgm:cxn modelId="{1A992985-D606-465D-BEC1-448A6A56EA26}" type="presOf" srcId="{2864C0D0-AE39-495D-AEEF-451ACE779D12}" destId="{DC29BF6F-7E0D-4D49-9C27-84ACA452B1DD}" srcOrd="0" destOrd="0" presId="urn:microsoft.com/office/officeart/2005/8/layout/vList2"/>
    <dgm:cxn modelId="{22EA7787-8BFB-4B38-9A9A-185F19DDA972}" srcId="{81778888-32C8-464A-93A6-86DB7E42A18D}" destId="{2864C0D0-AE39-495D-AEEF-451ACE779D12}" srcOrd="2" destOrd="0" parTransId="{6E452A46-3016-41D9-ACCF-4ED6E8BE610F}" sibTransId="{216C7A8A-78AB-4F9F-9B58-3819DF7E6097}"/>
    <dgm:cxn modelId="{026A028B-8F4F-41CF-95F5-26B357E1AC1E}" srcId="{81778888-32C8-464A-93A6-86DB7E42A18D}" destId="{0D61E779-0E06-404D-A56C-358A55F554D1}" srcOrd="3" destOrd="0" parTransId="{0DBABAE9-C2A5-4826-9869-1B8981F44641}" sibTransId="{72BCEF66-03DB-4DFF-9967-C8EE1183584B}"/>
    <dgm:cxn modelId="{34E81A93-9957-4259-8A34-304D981CCBB9}" srcId="{81778888-32C8-464A-93A6-86DB7E42A18D}" destId="{03E59ED4-1CA4-4F78-9F36-4CFD476BD088}" srcOrd="0" destOrd="0" parTransId="{165BB393-8D3A-4D18-9F02-088526591CD5}" sibTransId="{5F8248F6-2601-467E-857A-4E3D7F2B617E}"/>
    <dgm:cxn modelId="{622A6EC2-727E-4167-AC3D-190CBE2DA819}" type="presOf" srcId="{0D61E779-0E06-404D-A56C-358A55F554D1}" destId="{593FA5C7-6EBC-4646-BC48-90462CB96F25}" srcOrd="0" destOrd="0" presId="urn:microsoft.com/office/officeart/2005/8/layout/vList2"/>
    <dgm:cxn modelId="{6FF25EA9-9FF5-455D-ADE9-FAE78ACE7A1C}" type="presParOf" srcId="{6FB7BC50-FF77-46F4-A602-575CCE53A851}" destId="{B55B74E2-659D-4BA8-B13D-B887C216C95A}" srcOrd="0" destOrd="0" presId="urn:microsoft.com/office/officeart/2005/8/layout/vList2"/>
    <dgm:cxn modelId="{33B1468A-AF89-4B28-AB55-E63882010A57}" type="presParOf" srcId="{6FB7BC50-FF77-46F4-A602-575CCE53A851}" destId="{C00ACE21-E6E2-4875-A377-A00053AD1601}" srcOrd="1" destOrd="0" presId="urn:microsoft.com/office/officeart/2005/8/layout/vList2"/>
    <dgm:cxn modelId="{C624307A-AB97-4A55-B4CA-A6806B81EC41}" type="presParOf" srcId="{6FB7BC50-FF77-46F4-A602-575CCE53A851}" destId="{7128F9ED-E757-422E-973A-2372E96D310F}" srcOrd="2" destOrd="0" presId="urn:microsoft.com/office/officeart/2005/8/layout/vList2"/>
    <dgm:cxn modelId="{00167D4A-4D94-4D37-A3B2-023427B7807F}" type="presParOf" srcId="{6FB7BC50-FF77-46F4-A602-575CCE53A851}" destId="{F142368E-39CE-4387-AEBA-9D8F598D39C0}" srcOrd="3" destOrd="0" presId="urn:microsoft.com/office/officeart/2005/8/layout/vList2"/>
    <dgm:cxn modelId="{77016252-523C-4049-921A-B55CB1C1F299}" type="presParOf" srcId="{6FB7BC50-FF77-46F4-A602-575CCE53A851}" destId="{DC29BF6F-7E0D-4D49-9C27-84ACA452B1DD}" srcOrd="4" destOrd="0" presId="urn:microsoft.com/office/officeart/2005/8/layout/vList2"/>
    <dgm:cxn modelId="{DA3AC3AC-D8E4-4A1E-9F32-BDA4A39116C6}" type="presParOf" srcId="{6FB7BC50-FF77-46F4-A602-575CCE53A851}" destId="{28C0AB20-EC2E-4611-9573-9F802BC65663}" srcOrd="5" destOrd="0" presId="urn:microsoft.com/office/officeart/2005/8/layout/vList2"/>
    <dgm:cxn modelId="{C3416979-91EC-40A8-92F7-93351B094C2F}" type="presParOf" srcId="{6FB7BC50-FF77-46F4-A602-575CCE53A851}" destId="{593FA5C7-6EBC-4646-BC48-90462CB96F2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B74E2-659D-4BA8-B13D-B887C216C95A}">
      <dsp:nvSpPr>
        <dsp:cNvPr id="0" name=""/>
        <dsp:cNvSpPr/>
      </dsp:nvSpPr>
      <dsp:spPr>
        <a:xfrm>
          <a:off x="0" y="4029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Увеличение интеграции встраиваемых систем</a:t>
          </a:r>
        </a:p>
      </dsp:txBody>
      <dsp:txXfrm>
        <a:off x="48547" y="451476"/>
        <a:ext cx="5506116" cy="897406"/>
      </dsp:txXfrm>
    </dsp:sp>
    <dsp:sp modelId="{7128F9ED-E757-422E-973A-2372E96D310F}">
      <dsp:nvSpPr>
        <dsp:cNvPr id="0" name=""/>
        <dsp:cNvSpPr/>
      </dsp:nvSpPr>
      <dsp:spPr>
        <a:xfrm>
          <a:off x="0" y="14694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Тестирование, отладка и анализ ВПО</a:t>
          </a:r>
        </a:p>
      </dsp:txBody>
      <dsp:txXfrm>
        <a:off x="48547" y="1517976"/>
        <a:ext cx="5506116" cy="897406"/>
      </dsp:txXfrm>
    </dsp:sp>
    <dsp:sp modelId="{DC29BF6F-7E0D-4D49-9C27-84ACA452B1DD}">
      <dsp:nvSpPr>
        <dsp:cNvPr id="0" name=""/>
        <dsp:cNvSpPr/>
      </dsp:nvSpPr>
      <dsp:spPr>
        <a:xfrm>
          <a:off x="0" y="25359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Разработка надежного, отказоустойчивого и безопасного ВПО</a:t>
          </a:r>
        </a:p>
      </dsp:txBody>
      <dsp:txXfrm>
        <a:off x="48547" y="2584476"/>
        <a:ext cx="5506116" cy="897406"/>
      </dsp:txXfrm>
    </dsp:sp>
    <dsp:sp modelId="{593FA5C7-6EBC-4646-BC48-90462CB96F25}">
      <dsp:nvSpPr>
        <dsp:cNvPr id="0" name=""/>
        <dsp:cNvSpPr/>
      </dsp:nvSpPr>
      <dsp:spPr>
        <a:xfrm>
          <a:off x="0" y="36024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/>
            <a:t>Затруднения при проведения отладочных процессов на устройстве</a:t>
          </a:r>
        </a:p>
      </dsp:txBody>
      <dsp:txXfrm>
        <a:off x="48547" y="3650976"/>
        <a:ext cx="5506116" cy="897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B4915D-FBB9-C34F-896A-85F3E7E8FB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0947B-6219-8648-B898-CB8D601F7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0F716-410A-A54A-8F98-B0E52D6A559C}" type="datetimeFigureOut">
              <a:rPr lang="en-RU" smtClean="0"/>
              <a:t>04/03/2024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0DA14-315A-E241-9443-CF16C3507B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027F8-465E-3844-B109-5A0A2ACF65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C2E3C-935E-464B-A11B-CA5EFFF394F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340272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44C1D-7E01-1847-9C7D-D045223BB03C}" type="datetimeFigureOut">
              <a:rPr lang="en-RU" smtClean="0"/>
              <a:t>04/03/2024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87C-F450-484E-9FD5-FC6D729DAEC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300340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Здравствуйте уважаемые члены комиссии, я студент группы ИУ4-41М Кутаев Кирилл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Представляю вашему вниманию выпускную квалификационную работу магистра на тему: «Разработка эмулятора ядра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MIPS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использованием современных средств и методов проектирования ПО»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68271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проведения исследования быстродействия средств проектирования ПО были выбраны 3 алгоритма, представленные на слайде. </a:t>
            </a:r>
            <a:r>
              <a:rPr lang="ru-RU" sz="2800" b="0" dirty="0">
                <a:latin typeface="Helvetica Neue" panose="02000503000000020004"/>
              </a:rPr>
              <a:t>Исследуемые алгоритмы содержат операции, которые вычислительное ядро в основном выполняет в процессе своей работы.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84398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Полученные результаты исследования коррелируют с результатами анализа средств проектирования ПО. Таким образом, </a:t>
            </a:r>
            <a:r>
              <a:rPr lang="ru-RU" sz="2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</a:t>
            </a:r>
            <a:r>
              <a:rPr lang="ru-RU" sz="2800" b="0" dirty="0"/>
              <a:t>ля разработки эмулятора ядра </a:t>
            </a:r>
            <a:r>
              <a:rPr lang="en-US" sz="2800" b="0" dirty="0"/>
              <a:t>MIPS </a:t>
            </a:r>
            <a:r>
              <a:rPr lang="ru-RU" sz="2800" b="0" dirty="0"/>
              <a:t>выбрано средство проектирования ПО </a:t>
            </a:r>
            <a:r>
              <a:rPr lang="en-US" sz="2800" b="0" dirty="0"/>
              <a:t>Rust</a:t>
            </a:r>
            <a:r>
              <a:rPr lang="ru-RU" sz="2800" b="0" dirty="0"/>
              <a:t>, показавшее высокое быстродействие по результатам проведенного исследования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55567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разработки эмулятора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спроектирована его архитектура, представленная на слайде. Также представлен алгоритм основного цикла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работы эмулятора.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200" dirty="0"/>
              <a:t>Объектно-ориентированная архитектура ПО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Поддержка нативных и псевдо-инструкций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dirty="0"/>
              <a:t>Ветвление с учетом инструкции слота задержки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Трассировка выполнения инструкций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Пошаговое выполнение инструкций</a:t>
            </a:r>
          </a:p>
          <a:p>
            <a:endParaRPr lang="ru-RU" sz="1200" dirty="0"/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83271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результате был разработан прототип эмулятора ядра MIPS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Rush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языке программирования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Он поддерживать архитектуру набора команд MIPS32, в нем реализовано 54 нативные и 74 псевдо-инструкции.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71978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данном слайде представлен пример эмуляции алгоритма поиска простых чисел методом перебора. Слева исходный код на Си, посередине результат его компиляции в ассемблерные инструкции, справа листинг запуска данного алгоритма в разработанном эмуляторе.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18112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данном слайде представлено сравнение реализации процессорной инструкции в нескольких эмуляторах. Таким образом, 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</a:t>
            </a:r>
            <a:r>
              <a:rPr lang="ru-RU" b="0" dirty="0"/>
              <a:t>овременные средства проектирования ПО позволяют уменьшить количество строк кода, необходимых для описание программной сущности, таким образом снижая трудозатраты на реализацию ПО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49837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Результаты проведенных испытаний показывают, что разработанный эмулятор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показывает наилучшее быстродействие по сравнению с аналогами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3376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Результаты проведенных испытаний показывают, что разработанный эмулятор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показывает наилучшее быстродействие по сравнению с аналогами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53041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Основные результаты работы:</a:t>
            </a:r>
            <a:endParaRPr lang="ru-RU" sz="12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методика исследования быстродействия современных средств проектирования ПО для разработки эмулятора встраиваемых систем, отличающейся от существующих стабильным окружением за счет применения контейнеризации в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Docker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Реализована разработанная методика исследования быстродействия современных средств проектирования ПО в виде программного комплекса «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FPLB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». Проведено исследование быстродействия современных средств проектирования ПО. Современные средства проектирования ПО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Rust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12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Cython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показали высокое быстродействие.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архитектура эмулятора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Реализован эмулятор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современного средства проектирования ПО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, который позволит повысить быстродействие выполнения эмулируемого ПО и снизить трудозатраты на реализацию составляющих эмулируемой системы.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Проведено испытание быстродействия эмуляторов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 которое показало увеличение быстродействия на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X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раз. Проведен расчет и сравнение средних значений количества строк исходного кода одной функциональной точки ПО эмуляторов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, которое показало уменьшение трудозатрат на разработку ПО эмулятора при использовании средства проектирования ПО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0852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время обучения были выпущены публикации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них несколько непосредственно по результатам проведенной работы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0294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Цель работы заключается в 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</a:rPr>
              <a:t>сследовании современных средств и методов проектирования ПО, а также их применение для реализации эмулятора встраиваемых систем, позволяющего повысить быстродействие эмуляции ПО и уменьшить трудозатраты на реализацию составляющих эмулируемой системы</a:t>
            </a:r>
          </a:p>
          <a:p>
            <a:endParaRPr lang="ru-RU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84504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03489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Благодарю за внимание. Доклад окончен, готов ответить на ваши вопросы.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92270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сравнительного анализа быстродействия языков программирования была разработана методика, которая позволяет проводить исследование в идентичных условиях.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83689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основе методики было разработано ПО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FPLB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исследования быстродействия языков программирования. Его диаграмма классов представлена на слайде.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47595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Полученные диаграммы представлены на слайде. на вертикальной оси отображается время, а на горизонтальной оси представлены языки программирования.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42298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представляет собой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систему команд и микропроцессорных архитектур, построенных по принципу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74791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испытания быстродействия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разработана методика. Также был составлен список существующих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проведен их анализ. Для проведения каждого из испытаний в исходный код эмуляторов внедрена программная сущность измерения скорости.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0499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Обоснование выбора архитектуры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реализации в эмуляторе являются низкие трудозатраты по сравнению с архитектурами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x86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также распространенность на рынке встраиваемых систем.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87051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Эмулятор имитирует работу программной и аппаратной части вычислительной системы и ее окружения в другой вычислительной системе. Эмуляторы обладают широким спектром применения: отладка и подтверждение корректности выполнения ПО, сертификационные испытания, тестирование производительности, обратная разработка.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59963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Увеличение интеграции встраиваемых систем во многие сферы промышленности и повседневной жизни привело к взрывному росту количества устройств и к расширению их функциональности. В процессе их разработки требуется проводить тестирование, отладку и динамический анализ ПО. Использование данных процессов является важным критерием для разработки надежных, отказоустойчивых и безопасных встраиваемых систем. Проводить эти процессы на разрабатываемом устройстве не всегда является возможным по ряду причин.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35470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Одним из способов решения данной проблемы является использование эмулятора.</a:t>
            </a:r>
            <a:endParaRPr lang="ru-RU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ru-RU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Был проведен обзор и анализ существующих решений по эмуляции ядра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r>
              <a:rPr lang="ru-RU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Выявлено отсутствие решения, которое обладает характеристикой быстродействия и низкими трудозатратами 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</a:rPr>
              <a:t>на реализацию составляющих эмулируемой системы</a:t>
            </a:r>
            <a:r>
              <a:rPr lang="ru-RU" sz="1200" b="0" i="0" u="none" strike="noStrike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+mn-cs"/>
              </a:rPr>
              <a:t>. </a:t>
            </a:r>
            <a:r>
              <a:rPr lang="ru-RU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Это связано с </a:t>
            </a:r>
            <a:r>
              <a:rPr lang="ru-RU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1800" b="0" dirty="0"/>
              <a:t>рименяемыми в существующих решениях средствами разработки ПО.</a:t>
            </a:r>
            <a:endParaRPr lang="ru-RU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24258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решения данной проблемы был проведен обзор и анализ современных средств разработки ПО. </a:t>
            </a:r>
            <a:r>
              <a:rPr lang="ru-RU" sz="1800" b="0" dirty="0"/>
              <a:t>Для повышения быстродействия ПО можно использовать новые стремительно набирающие популярность средства разработки ПО, такие как </a:t>
            </a:r>
            <a:r>
              <a:rPr lang="en-US" sz="1800" b="0" dirty="0"/>
              <a:t>Rust, </a:t>
            </a:r>
            <a:r>
              <a:rPr lang="en-US" sz="1800" b="0" dirty="0" err="1"/>
              <a:t>Cython</a:t>
            </a:r>
            <a:r>
              <a:rPr lang="ru-RU" sz="1800" b="0" dirty="0"/>
              <a:t> и другие.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07712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проведения оценки трудоемкости разработки использовался метод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COCOMO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Для обозреваемых современных средств проектирования ПО приведены средние</a:t>
            </a:r>
            <a:r>
              <a:rPr lang="ru-RU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значения количества строк одной функциональной точки ПО. </a:t>
            </a:r>
            <a:r>
              <a:rPr lang="ru-RU" sz="1800" b="0" dirty="0"/>
              <a:t>Для снижения трудозатрат на разработку ПО предлагается использовать современные средства разработки ПО с наименьшими значениями количества строк исходного кода на одну функциональную точку.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sz="18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30293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altLang="ru-RU" sz="1800" dirty="0">
                <a:latin typeface="Arial" panose="020B0604020202020204" pitchFamily="34" charset="0"/>
              </a:rPr>
              <a:t>Для достижения поставленной цели в работе сформулированы и решены следующие задачи: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средств проектирования ПО, отличающейся от существующих стабильным окружением, а также иерархическим дескриптором описания конфигурации.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Реализация разработанной методики исследования быстродействия средств проектирования ПО в виде программного комплекса. Проведение исследований быстродействия современных средств проектирования ПО.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архитектуры эмулятора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Реализация эмулятора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выбранных современных средств проектирования ПО.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Проведение испытаний быстродействия эмуляторов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для подтверждения эффективности разработанного решения. Проведение расчета для оценки трудозатрат.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altLang="ru-RU" sz="18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63407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процессе исследования существующих решений по измерению быстродействия средств проектирования ПО было установлено, что не существует решения с возможностью снижения </a:t>
            </a:r>
            <a:r>
              <a:rPr lang="ru-RU" sz="2800" dirty="0"/>
              <a:t>влияния процессов, происходящих в ОС.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0" dirty="0"/>
              <a:t>Использование контейнеризации с помощью </a:t>
            </a:r>
            <a:r>
              <a:rPr lang="en-US" sz="2800" b="0" dirty="0"/>
              <a:t>Docker </a:t>
            </a:r>
            <a:r>
              <a:rPr lang="ru-RU" sz="2800" b="0" dirty="0"/>
              <a:t>позволит снизить систематическую погрешность вызываемую окружением, в котором проводится исследование. На слайде представлен предложенный алгоритм работы ПО.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15192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для эффективной конфигурации программного комплекса для исследования быстродействия ПО был разработан </a:t>
            </a:r>
            <a:r>
              <a:rPr lang="ru-RU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четырехуровневый иерархический дескриптор в нотации JSON.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55718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59A24A-6DB1-4EAB-B024-9D7864B8D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F4B68F-898A-4F88-8E11-6DE7557A9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BE2642-7E6B-43AC-9974-F4957F6A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9B8D-C717-FB40-8C4E-BD086F389FF5}" type="datetime1">
              <a:rPr lang="ru-RU" smtClean="0"/>
              <a:t>03.04.2024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D35859-9A95-4169-8FE1-C9220F3F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B746B4-FE27-4E85-B5B8-6F018818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02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1DE84-3F62-4784-A51F-31F38405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F912EA-0093-4229-96DA-4A155548C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9CD10D-773D-44C0-BEA2-DD0DFDE8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790D-FFAC-5F44-A8C4-EC2E2164A3DC}" type="datetime1">
              <a:rPr lang="ru-RU" smtClean="0"/>
              <a:t>03.04.2024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291A88-E29A-45BB-BF0A-7494A75E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9B0B5D-2A73-4649-B9AF-6835420F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2848D7-7859-4B5C-9B60-87363DEA8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AD7F08-0A0F-40FC-9331-2B2ED2986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FE6EE-9DDD-4386-A4F4-20D22F635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41A0-40B2-AC45-B64F-340B7C88EF7C}" type="datetime1">
              <a:rPr lang="ru-RU" smtClean="0"/>
              <a:t>03.04.2024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DB2D81-B3F8-4FD9-82DF-28BABDF6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250654-D5F1-446C-A7FF-498489B3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77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B9F0DA8-7E49-4E58-AA2E-E4E84B54A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" y="1120707"/>
            <a:ext cx="11766382" cy="513248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9ADAF8-DED8-4A89-8AB3-100BA72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76E3DC9-AA73-4B51-813B-7952AB9D0593}"/>
              </a:ext>
            </a:extLst>
          </p:cNvPr>
          <p:cNvSpPr txBox="1">
            <a:spLocks/>
          </p:cNvSpPr>
          <p:nvPr userDrawn="1"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+mn-lt"/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931B90-4BE8-441E-AEDD-6F1E81F96F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C240D8-0F78-4B64-8EAD-344061212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ED0C7-FDE4-4B8D-92EC-0104AC0FE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72" y="0"/>
            <a:ext cx="10295278" cy="924397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8716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325A0-6D32-48C4-A4FD-7610068B3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11FC07-B74F-40C7-91A5-9FBDB8B28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5BB230-92FE-4233-AA37-EBC35A9B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2DB28-D253-F044-923D-BEB262C1D170}" type="datetime1">
              <a:rPr lang="ru-RU" smtClean="0"/>
              <a:t>03.04.2024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938B24-2F35-4385-8AFD-27F44369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E53CA-A40D-44DF-87C5-8132B499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35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89615-E4DE-4441-9317-DF656692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A01E6-824B-4CE1-A601-2C78379A3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867BFC-AC32-4868-A149-44A926F77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C6A31E-DDBE-4C6D-AE0D-E6667149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0C6B-99A3-C34E-BFB7-3DDCA6604EB2}" type="datetime1">
              <a:rPr lang="ru-RU" smtClean="0"/>
              <a:t>03.04.2024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3F0602-1301-4BC5-91C8-6E5EC979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1342D7-1023-4206-94FB-A672E0A2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218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30D47-E92F-486D-BCC3-87806A76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0E1E7B-F585-48B3-A8CB-CE8B76A4B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44A65D-F14D-46A7-98CB-275E0F024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4D175E-E241-4647-986E-D21A46A99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5040E3-D123-4ADA-A6A4-A1AE40662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A95BC7-AC53-462B-9FDF-E1333B0D2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28CE-B4EE-8A4B-BED9-37AFD8E01F06}" type="datetime1">
              <a:rPr lang="ru-RU" smtClean="0"/>
              <a:t>03.04.2024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4694F1-20EE-485F-95AB-B9AAE951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307868-0A8E-4FD8-A912-163231A4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712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0C49D-0A28-4BC8-B76C-8B7B4D2C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A13E8C-3BB6-4F01-8A65-01586BA9D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85D0-C1B6-374F-A798-32E4D666EDAA}" type="datetime1">
              <a:rPr lang="ru-RU" smtClean="0"/>
              <a:t>03.04.2024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8CBB26-72D4-4E10-9D38-4BB4BAF9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659874-AC18-4C25-A7A2-3D3EEF01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48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83DAEDE-A62F-44C6-A982-826D9D5C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D0E3-9B84-0E47-A123-FDD2FAE97398}" type="datetime1">
              <a:rPr lang="ru-RU" smtClean="0"/>
              <a:t>03.04.2024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169CF8-5F1E-4960-A136-93F8F7BF4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32D088-ABC3-48C0-9580-055043A2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35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6121C-3DD6-453F-889F-F945F62B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69A5D-E5BE-46DD-AE80-3F091BA97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1E2C59-6948-4E56-9462-E6686B907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3A138B-5C70-4FC4-A5E5-83AF5F54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5F5B-25AC-5141-A84C-002BC2E8628D}" type="datetime1">
              <a:rPr lang="ru-RU" smtClean="0"/>
              <a:t>03.04.2024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D69365-938F-46EB-B8E3-3614B2B8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B40247-A431-41FE-9371-59F73A28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04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DD540-6A16-48DE-A7FF-B16977A0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134CA4-E47A-4D63-8B40-8E6CA8838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E3D8F9-BCF7-4D22-A8FA-38D615A8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C97C3F-A146-4639-9092-9E0BC06C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38F4-3FD1-5249-8FE0-C3294BD30713}" type="datetime1">
              <a:rPr lang="ru-RU" smtClean="0"/>
              <a:t>03.04.2024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35E2BF-298C-4CD1-A737-C50F1D20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135FC0-1EAD-4290-B729-A666C60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26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572B5-4242-47FB-B5A2-2ABBEF06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831E18-07D5-44D7-A895-0F675FE1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5104FE-5283-4463-9DBE-EBFA20687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87344-6D54-E647-B5A2-7AB5D3AFE719}" type="datetime1">
              <a:rPr lang="ru-RU" smtClean="0"/>
              <a:t>03.04.2024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5FC6E-873D-435B-8BCC-0E4F873EC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251AE9-3CF2-4C72-A0D8-E576A1F1D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151" y="63168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BF65D-6ED2-4CD5-9A43-7F793B06593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714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0161A-A435-4558-A00D-853AAC550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675" y="1208636"/>
            <a:ext cx="10310648" cy="2107822"/>
          </a:xfrm>
        </p:spPr>
        <p:txBody>
          <a:bodyPr>
            <a:noAutofit/>
          </a:bodyPr>
          <a:lstStyle/>
          <a:p>
            <a:r>
              <a:rPr lang="ru-RU" sz="3600" dirty="0">
                <a:latin typeface="+mn-lt"/>
              </a:rPr>
              <a:t>Выпускная квалификационная</a:t>
            </a:r>
            <a:br>
              <a:rPr lang="ru-RU" sz="3600" dirty="0">
                <a:latin typeface="+mn-lt"/>
              </a:rPr>
            </a:br>
            <a:r>
              <a:rPr lang="ru-RU" sz="3600" dirty="0">
                <a:latin typeface="+mn-lt"/>
              </a:rPr>
              <a:t>работа магистра</a:t>
            </a:r>
            <a:br>
              <a:rPr lang="en-US" sz="3600" b="1" dirty="0">
                <a:latin typeface="+mn-lt"/>
              </a:rPr>
            </a:br>
            <a:r>
              <a:rPr lang="ru-RU" sz="3600" b="1" dirty="0">
                <a:latin typeface="+mn-lt"/>
              </a:rPr>
              <a:t>«Разработка эмулятора ядра MIPS с использованием современных средств и методов проектирования ПО»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8DFE39-B174-4EC9-A856-DA948DC77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06" y="3729963"/>
            <a:ext cx="12076386" cy="2405576"/>
          </a:xfrm>
        </p:spPr>
        <p:txBody>
          <a:bodyPr>
            <a:normAutofit/>
          </a:bodyPr>
          <a:lstStyle/>
          <a:p>
            <a:r>
              <a:rPr lang="ru-RU" dirty="0"/>
              <a:t>Направление подготовки 11.04.03 </a:t>
            </a:r>
          </a:p>
          <a:p>
            <a:r>
              <a:rPr lang="ru-RU" dirty="0"/>
              <a:t>Проектирование и технология производства электронной аппаратуры</a:t>
            </a:r>
          </a:p>
          <a:p>
            <a:endParaRPr lang="ru-RU" dirty="0"/>
          </a:p>
          <a:p>
            <a:r>
              <a:rPr lang="ru-RU" dirty="0"/>
              <a:t>Выполнил</a:t>
            </a:r>
            <a:r>
              <a:rPr lang="en-US" dirty="0"/>
              <a:t>: </a:t>
            </a:r>
            <a:r>
              <a:rPr lang="ru-RU" dirty="0"/>
              <a:t>студент группы ИУ4-4</a:t>
            </a:r>
            <a:r>
              <a:rPr lang="en-US" dirty="0"/>
              <a:t>1</a:t>
            </a:r>
            <a:r>
              <a:rPr lang="ru-RU" dirty="0"/>
              <a:t>М Кутаев К.С.</a:t>
            </a:r>
          </a:p>
          <a:p>
            <a:r>
              <a:rPr lang="ru-RU" dirty="0"/>
              <a:t>Руководитель</a:t>
            </a:r>
            <a:r>
              <a:rPr lang="en-US" dirty="0"/>
              <a:t>:</a:t>
            </a:r>
            <a:r>
              <a:rPr lang="ru-RU" dirty="0"/>
              <a:t> к.т.н., доцент кафедры ИУ4 Гладких А.А.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AF2FA-DCC2-A142-819B-73443F2E2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380" y="343195"/>
            <a:ext cx="1881252" cy="1836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1A0F7-57F2-E648-8B8B-63416FC46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" y="201559"/>
            <a:ext cx="1556142" cy="18362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7E6C6-CFF2-42DA-9602-6865D45BA1D7}"/>
              </a:ext>
            </a:extLst>
          </p:cNvPr>
          <p:cNvSpPr txBox="1"/>
          <p:nvPr/>
        </p:nvSpPr>
        <p:spPr>
          <a:xfrm>
            <a:off x="5362135" y="6365631"/>
            <a:ext cx="146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Москва 2024</a:t>
            </a:r>
          </a:p>
        </p:txBody>
      </p:sp>
    </p:spTree>
    <p:extLst>
      <p:ext uri="{BB962C8B-B14F-4D97-AF65-F5344CB8AC3E}">
        <p14:creationId xmlns:p14="http://schemas.microsoft.com/office/powerpoint/2010/main" val="97286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10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30660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Обзор исследуемых алгоритмов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F13A0-A3DE-478A-932F-41E0B33D3784}"/>
              </a:ext>
            </a:extLst>
          </p:cNvPr>
          <p:cNvSpPr txBox="1"/>
          <p:nvPr/>
        </p:nvSpPr>
        <p:spPr>
          <a:xfrm>
            <a:off x="8474183" y="3460804"/>
            <a:ext cx="35775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Helvetica Neue" panose="02000503000000020004"/>
              </a:rPr>
              <a:t>Исследуемые алгоритмы содержат операции, которые вычислительное в основном выполняет в процессе своей работы. Это базовые математические операции и логические операции булевой алгебры. А также операции взаимодействия с памятью на запись и чтение.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88478D-C1A8-47F9-9155-B71D41D3A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35" y="1940231"/>
            <a:ext cx="2011300" cy="48594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D60359-2333-4CC5-A139-5F08B528A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020" y="1628788"/>
            <a:ext cx="2733418" cy="51709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5F0E88-B832-494F-86D9-081CB561EF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2270107"/>
            <a:ext cx="3504615" cy="37678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D6521A-1EE1-4743-8865-ED0E48CF7C3C}"/>
              </a:ext>
            </a:extLst>
          </p:cNvPr>
          <p:cNvSpPr txBox="1"/>
          <p:nvPr/>
        </p:nvSpPr>
        <p:spPr>
          <a:xfrm>
            <a:off x="894371" y="1009888"/>
            <a:ext cx="185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умножения матриц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C2A684-AD21-41A7-9E93-F1EC7749AAD9}"/>
              </a:ext>
            </a:extLst>
          </p:cNvPr>
          <p:cNvSpPr txBox="1"/>
          <p:nvPr/>
        </p:nvSpPr>
        <p:spPr>
          <a:xfrm>
            <a:off x="3588232" y="1009888"/>
            <a:ext cx="185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«Быстрая сортировка»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65746F-69EF-4C36-9FBB-628B6D8DC5AA}"/>
              </a:ext>
            </a:extLst>
          </p:cNvPr>
          <p:cNvSpPr txBox="1"/>
          <p:nvPr/>
        </p:nvSpPr>
        <p:spPr>
          <a:xfrm>
            <a:off x="5626019" y="1009888"/>
            <a:ext cx="2915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поиска простых чисел методом перебора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66A493-3930-4774-980F-C5C1D2F718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57"/>
          <a:stretch/>
        </p:blipFill>
        <p:spPr bwMode="auto">
          <a:xfrm>
            <a:off x="8023888" y="1070544"/>
            <a:ext cx="4278947" cy="223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460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11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средств 	проектирования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EC17B16-F344-4897-A1F9-A6F0EDD3F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30128"/>
              </p:ext>
            </p:extLst>
          </p:nvPr>
        </p:nvGraphicFramePr>
        <p:xfrm>
          <a:off x="0" y="946201"/>
          <a:ext cx="9434945" cy="4754880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725173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2535770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2450041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723961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</a:tblGrid>
              <a:tr h="7864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Средство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умножения матриц</a:t>
                      </a:r>
                      <a:endParaRPr lang="ru-RU" sz="20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«Быстрая сортировка»</a:t>
                      </a:r>
                      <a:endParaRPr lang="ru-RU" sz="20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поиска простых чисел</a:t>
                      </a:r>
                      <a:endParaRPr lang="ru-RU" sz="2000" dirty="0"/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978.26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6.53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45.61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Helvetica Neue" panose="02000503000000020004"/>
                        </a:rPr>
                        <a:t>Cython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5.91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JavaScript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647.30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4.10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145.76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C#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43.20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4.95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7.01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Rust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6.14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0.28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1.96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61436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Kotlin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25.73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19022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5.16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A838C2C-C7E5-49EA-80C7-F1EE5E6E3710}"/>
              </a:ext>
            </a:extLst>
          </p:cNvPr>
          <p:cNvSpPr txBox="1"/>
          <p:nvPr/>
        </p:nvSpPr>
        <p:spPr>
          <a:xfrm>
            <a:off x="9926556" y="2235642"/>
            <a:ext cx="2125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Отсутствует интерактивная среда разработки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52FCA9-A0FF-43C8-B1DE-18DD9F7887D1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9560210" y="2692750"/>
            <a:ext cx="366346" cy="45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F9A7BE5-FAD4-452B-84C3-C08968C94912}"/>
              </a:ext>
            </a:extLst>
          </p:cNvPr>
          <p:cNvSpPr txBox="1"/>
          <p:nvPr/>
        </p:nvSpPr>
        <p:spPr>
          <a:xfrm>
            <a:off x="9926556" y="4931882"/>
            <a:ext cx="226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Эталон средства проектирования ПО </a:t>
            </a:r>
            <a:r>
              <a:rPr lang="ru-RU" dirty="0" err="1"/>
              <a:t>по</a:t>
            </a:r>
            <a:r>
              <a:rPr lang="ru-RU" dirty="0"/>
              <a:t> быстродействию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C3F31-893F-45D3-A813-A5C1A173570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9560210" y="5388991"/>
            <a:ext cx="366346" cy="4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630B277-D8DE-4C3F-97DB-BEB03959E650}"/>
              </a:ext>
            </a:extLst>
          </p:cNvPr>
          <p:cNvSpPr txBox="1"/>
          <p:nvPr/>
        </p:nvSpPr>
        <p:spPr>
          <a:xfrm>
            <a:off x="83617" y="5997203"/>
            <a:ext cx="1076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Для разработки эмулятора ядра </a:t>
            </a:r>
            <a:r>
              <a:rPr lang="en-US" b="1" dirty="0"/>
              <a:t>MIPS </a:t>
            </a:r>
            <a:r>
              <a:rPr lang="ru-RU" b="1" dirty="0"/>
              <a:t>выбрано средство проектирования ПО </a:t>
            </a:r>
            <a:r>
              <a:rPr lang="en-US" b="1" dirty="0"/>
              <a:t>Rust</a:t>
            </a:r>
            <a:r>
              <a:rPr lang="ru-RU" b="1" dirty="0"/>
              <a:t>, показавшее высокое быстродействие по результатам проведенного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2269238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12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архитектуры эмулятора ядра MIPS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330372-389D-44F9-9EF7-462794D31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49" y="1193182"/>
            <a:ext cx="8305118" cy="51807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DE2907-E817-4A62-93B8-B207465320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49" y="1570728"/>
            <a:ext cx="1980122" cy="5178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91C0C6-BC46-4A73-8754-2F44782D76EF}"/>
              </a:ext>
            </a:extLst>
          </p:cNvPr>
          <p:cNvSpPr txBox="1"/>
          <p:nvPr/>
        </p:nvSpPr>
        <p:spPr>
          <a:xfrm>
            <a:off x="8860221" y="924397"/>
            <a:ext cx="2493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Алгоритм основного цикла эмулятора</a:t>
            </a:r>
          </a:p>
        </p:txBody>
      </p:sp>
    </p:spTree>
    <p:extLst>
      <p:ext uri="{BB962C8B-B14F-4D97-AF65-F5344CB8AC3E}">
        <p14:creationId xmlns:p14="http://schemas.microsoft.com/office/powerpoint/2010/main" val="201027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13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эмулятора ядра 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650BAB-36E5-421D-ADA8-6D281707133C}"/>
              </a:ext>
            </a:extLst>
          </p:cNvPr>
          <p:cNvSpPr txBox="1"/>
          <p:nvPr/>
        </p:nvSpPr>
        <p:spPr>
          <a:xfrm>
            <a:off x="274544" y="1244432"/>
            <a:ext cx="114249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 Neue" panose="02000503000000020004"/>
              </a:rPr>
              <a:t>Rush</a:t>
            </a:r>
            <a:r>
              <a:rPr lang="en-US" sz="2000" dirty="0">
                <a:latin typeface="Helvetica Neue" panose="02000503000000020004"/>
              </a:rPr>
              <a:t> – </a:t>
            </a:r>
            <a:r>
              <a:rPr lang="ru-RU" sz="2000" dirty="0">
                <a:latin typeface="Helvetica Neue" panose="02000503000000020004"/>
              </a:rPr>
              <a:t>разработанный эмулятор ядра процессорной архитектуры </a:t>
            </a:r>
            <a:r>
              <a:rPr lang="en-US" sz="2000" dirty="0">
                <a:latin typeface="Helvetica Neue" panose="02000503000000020004"/>
              </a:rPr>
              <a:t>MIPS</a:t>
            </a:r>
            <a:endParaRPr lang="ru-RU" sz="2000" dirty="0">
              <a:latin typeface="Helvetica Neue" panose="02000503000000020004"/>
            </a:endParaRPr>
          </a:p>
          <a:p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Основное средство разработки – язык программирования </a:t>
            </a:r>
            <a:r>
              <a:rPr lang="en-US" sz="2000" b="1" dirty="0">
                <a:latin typeface="Helvetica Neue" panose="02000503000000020004"/>
              </a:rPr>
              <a:t>Rust 1.76.0</a:t>
            </a:r>
            <a:endParaRPr lang="ru-RU" sz="2000" b="1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Архитектура набора команд</a:t>
            </a:r>
            <a:r>
              <a:rPr lang="en-US" sz="2000" dirty="0">
                <a:latin typeface="Helvetica Neue" panose="02000503000000020004"/>
              </a:rPr>
              <a:t> </a:t>
            </a:r>
            <a:r>
              <a:rPr lang="en-US" sz="2000" b="1" dirty="0">
                <a:latin typeface="Helvetica Neue" panose="02000503000000020004"/>
              </a:rPr>
              <a:t>MIPS32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Основой является набор инструкций микропроцессора </a:t>
            </a:r>
            <a:r>
              <a:rPr lang="en-US" sz="2000" b="1" dirty="0">
                <a:latin typeface="Helvetica Neue" panose="02000503000000020004"/>
              </a:rPr>
              <a:t>MIPS R2000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Реализовано </a:t>
            </a:r>
            <a:r>
              <a:rPr lang="ru-RU" sz="2000" b="1" dirty="0">
                <a:latin typeface="Helvetica Neue" panose="02000503000000020004"/>
              </a:rPr>
              <a:t>54</a:t>
            </a:r>
            <a:r>
              <a:rPr lang="ru-RU" sz="2000" dirty="0">
                <a:latin typeface="Helvetica Neue" panose="02000503000000020004"/>
              </a:rPr>
              <a:t> нативные инструкции и </a:t>
            </a:r>
            <a:r>
              <a:rPr lang="ru-RU" sz="2000" b="1" dirty="0">
                <a:latin typeface="Helvetica Neue" panose="02000503000000020004"/>
              </a:rPr>
              <a:t>73</a:t>
            </a:r>
            <a:r>
              <a:rPr lang="ru-RU" sz="2000" dirty="0">
                <a:latin typeface="Helvetica Neue" panose="02000503000000020004"/>
              </a:rPr>
              <a:t> псевдо-инструкции</a:t>
            </a:r>
            <a:endParaRPr lang="en-US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Частичная поддержка вычислений </a:t>
            </a:r>
            <a:r>
              <a:rPr lang="ru-RU" sz="2000" b="1" dirty="0">
                <a:latin typeface="Helvetica Neue" panose="02000503000000020004"/>
              </a:rPr>
              <a:t>с плавающей запятой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Поддержка базовых </a:t>
            </a:r>
            <a:r>
              <a:rPr lang="ru-RU" sz="2000" b="1" dirty="0">
                <a:latin typeface="Helvetica Neue" panose="02000503000000020004"/>
              </a:rPr>
              <a:t>процессорных исключений</a:t>
            </a:r>
            <a:endParaRPr lang="en-US" sz="2000" b="1" dirty="0">
              <a:latin typeface="Helvetica Neue" panose="020005030000000200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75EC68-C542-48DF-B7E5-3A9130150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7" y="3876787"/>
            <a:ext cx="6464012" cy="27389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A66E5-423B-4F0F-80BA-126438C3D8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791" y="3335664"/>
            <a:ext cx="2981213" cy="298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6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14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Пример эмуляции ПО реализующего алгоритм поиска 	простых чисел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0B5428-E62C-41CF-8BD6-4EC7D2133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469346"/>
            <a:ext cx="3627322" cy="5388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41C592-29E6-4FD5-91BC-A1AECCE8F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047" y="1469346"/>
            <a:ext cx="3806658" cy="5388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ABF383-036A-4636-B44F-3353A1715B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11" y="1750078"/>
            <a:ext cx="4572489" cy="46153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E5A529-6FBF-4D68-986E-0F29085BA34B}"/>
              </a:ext>
            </a:extLst>
          </p:cNvPr>
          <p:cNvSpPr txBox="1"/>
          <p:nvPr/>
        </p:nvSpPr>
        <p:spPr>
          <a:xfrm>
            <a:off x="491884" y="1027912"/>
            <a:ext cx="318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Исходный код на Си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979934-5FDE-40E0-AD0B-EFD0F5A4036F}"/>
              </a:ext>
            </a:extLst>
          </p:cNvPr>
          <p:cNvSpPr txBox="1"/>
          <p:nvPr/>
        </p:nvSpPr>
        <p:spPr>
          <a:xfrm>
            <a:off x="3983865" y="1020463"/>
            <a:ext cx="3925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Инструкции на языке Ассемблера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FBF93F-69DD-4DDB-82AE-CD541986D0DD}"/>
              </a:ext>
            </a:extLst>
          </p:cNvPr>
          <p:cNvSpPr txBox="1"/>
          <p:nvPr/>
        </p:nvSpPr>
        <p:spPr>
          <a:xfrm>
            <a:off x="8004051" y="1015939"/>
            <a:ext cx="3627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Эмуляция в разработанном эмуляторе </a:t>
            </a:r>
            <a:r>
              <a:rPr lang="en-US" sz="2000" b="1" dirty="0"/>
              <a:t>Rush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967517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15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Сравнение вариантов реализации инструкции</a:t>
            </a:r>
            <a:r>
              <a:rPr lang="en-US" sz="3200" b="1" dirty="0">
                <a:latin typeface="+mn-lt"/>
              </a:rPr>
              <a:t> MOVZ</a:t>
            </a:r>
            <a:r>
              <a:rPr lang="ru-RU" sz="3200" b="1" dirty="0">
                <a:latin typeface="+mn-lt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3A583E-CF56-4273-A0F7-DB662E07B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10" y="1029496"/>
            <a:ext cx="4225783" cy="20276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B90106-F76B-45F6-8147-64B8A4A95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11" y="3085304"/>
            <a:ext cx="4787036" cy="21441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8246D1-26C1-465C-98EA-D2DDE0D18B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10" y="5338977"/>
            <a:ext cx="5057775" cy="13430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3E316C-A00E-41B9-8703-20A1730BECA4}"/>
              </a:ext>
            </a:extLst>
          </p:cNvPr>
          <p:cNvSpPr txBox="1"/>
          <p:nvPr/>
        </p:nvSpPr>
        <p:spPr>
          <a:xfrm>
            <a:off x="220718" y="1565538"/>
            <a:ext cx="1649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Qemu</a:t>
            </a:r>
            <a:endParaRPr lang="ru-RU" sz="2000" b="1" dirty="0"/>
          </a:p>
          <a:p>
            <a:r>
              <a:rPr lang="ru-RU" sz="2000" b="1" dirty="0"/>
              <a:t>8 строк</a:t>
            </a:r>
            <a:endParaRPr lang="en-US" sz="2000" b="1" dirty="0"/>
          </a:p>
          <a:p>
            <a:r>
              <a:rPr lang="en-US" sz="2000" b="1" dirty="0"/>
              <a:t>69 </a:t>
            </a:r>
            <a:r>
              <a:rPr lang="ru-RU" sz="2000" b="1" dirty="0"/>
              <a:t>символов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9B5626-8F65-442B-A26D-89E23D11B70D}"/>
              </a:ext>
            </a:extLst>
          </p:cNvPr>
          <p:cNvSpPr txBox="1"/>
          <p:nvPr/>
        </p:nvSpPr>
        <p:spPr>
          <a:xfrm>
            <a:off x="220718" y="3649530"/>
            <a:ext cx="14939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Kopycat</a:t>
            </a:r>
            <a:endParaRPr lang="ru-RU" sz="2000" b="1" dirty="0"/>
          </a:p>
          <a:p>
            <a:r>
              <a:rPr lang="ru-RU" sz="2000" b="1" dirty="0"/>
              <a:t>4 строки</a:t>
            </a:r>
          </a:p>
          <a:p>
            <a:r>
              <a:rPr lang="ru-RU" sz="2000" b="1" dirty="0"/>
              <a:t>34 символа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D4E137-88F8-487A-8BE9-ED6157EDE967}"/>
              </a:ext>
            </a:extLst>
          </p:cNvPr>
          <p:cNvSpPr txBox="1"/>
          <p:nvPr/>
        </p:nvSpPr>
        <p:spPr>
          <a:xfrm>
            <a:off x="220718" y="5502657"/>
            <a:ext cx="1649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Rush</a:t>
            </a:r>
            <a:endParaRPr lang="ru-RU" sz="2000" b="1" dirty="0"/>
          </a:p>
          <a:p>
            <a:r>
              <a:rPr lang="ru-RU" sz="2000" b="1" dirty="0"/>
              <a:t>3 строки</a:t>
            </a:r>
          </a:p>
          <a:p>
            <a:r>
              <a:rPr lang="ru-RU" sz="2000" b="1" dirty="0"/>
              <a:t>88 символов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C838E5-F344-4AC7-87EC-B649188E062F}"/>
              </a:ext>
            </a:extLst>
          </p:cNvPr>
          <p:cNvSpPr txBox="1"/>
          <p:nvPr/>
        </p:nvSpPr>
        <p:spPr>
          <a:xfrm>
            <a:off x="7469081" y="4157361"/>
            <a:ext cx="39792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Современные средства проектирования ПО позволяют уменьшить количество строк кода, необходимых для описание </a:t>
            </a:r>
            <a:r>
              <a:rPr lang="ru-RU" b="1"/>
              <a:t>программной реализации, </a:t>
            </a:r>
            <a:r>
              <a:rPr lang="ru-RU" b="1" dirty="0"/>
              <a:t>таким образом снижая трудозатраты на реализацию ПО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73CA195-48AA-4C21-9862-364F8673A6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9911"/>
          <a:stretch/>
        </p:blipFill>
        <p:spPr>
          <a:xfrm>
            <a:off x="7017495" y="1167098"/>
            <a:ext cx="4685279" cy="26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49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16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Результаты испытаний быстродействия эмуляторов </a:t>
            </a:r>
            <a:r>
              <a:rPr lang="en-US" sz="3200" b="1" dirty="0">
                <a:latin typeface="+mn-lt"/>
              </a:rPr>
              <a:t>MIPS</a:t>
            </a:r>
            <a:endParaRPr lang="ru-RU" sz="32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6EC4D5-8A54-4367-9341-1BCC4713E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6" y="1108316"/>
            <a:ext cx="5852160" cy="4389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AEC78-D746-4CC8-BE69-26B6A7F84EC8}"/>
              </a:ext>
            </a:extLst>
          </p:cNvPr>
          <p:cNvSpPr txBox="1"/>
          <p:nvPr/>
        </p:nvSpPr>
        <p:spPr>
          <a:xfrm>
            <a:off x="6886378" y="1469346"/>
            <a:ext cx="28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Рассуждения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2B305-0241-4017-A137-25B66F597B42}"/>
              </a:ext>
            </a:extLst>
          </p:cNvPr>
          <p:cNvSpPr txBox="1"/>
          <p:nvPr/>
        </p:nvSpPr>
        <p:spPr>
          <a:xfrm>
            <a:off x="1079412" y="6023478"/>
            <a:ext cx="28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3169421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17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Сравнение средних значений количества строк исходного 	кода одной функциональной точки ПО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77573FB-F059-4F95-ABCB-562BB6657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36422"/>
              </p:ext>
            </p:extLst>
          </p:nvPr>
        </p:nvGraphicFramePr>
        <p:xfrm>
          <a:off x="83617" y="1009888"/>
          <a:ext cx="7647792" cy="4208053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959594">
                  <a:extLst>
                    <a:ext uri="{9D8B030D-6E8A-4147-A177-3AD203B41FA5}">
                      <a16:colId xmlns:a16="http://schemas.microsoft.com/office/drawing/2014/main" val="1758293303"/>
                    </a:ext>
                  </a:extLst>
                </a:gridCol>
                <a:gridCol w="3138934">
                  <a:extLst>
                    <a:ext uri="{9D8B030D-6E8A-4147-A177-3AD203B41FA5}">
                      <a16:colId xmlns:a16="http://schemas.microsoft.com/office/drawing/2014/main" val="1082189938"/>
                    </a:ext>
                  </a:extLst>
                </a:gridCol>
                <a:gridCol w="2549264">
                  <a:extLst>
                    <a:ext uri="{9D8B030D-6E8A-4147-A177-3AD203B41FA5}">
                      <a16:colId xmlns:a16="http://schemas.microsoft.com/office/drawing/2014/main" val="803983233"/>
                    </a:ext>
                  </a:extLst>
                </a:gridCol>
              </a:tblGrid>
              <a:tr h="1142371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Эмулятор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Быстродействие, </a:t>
                      </a:r>
                      <a:r>
                        <a:rPr lang="en-US" dirty="0"/>
                        <a:t>IPS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Среднее значение количества строк одной функциональной точки ПО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685662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Qemu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487216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Kopycat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6786821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Unicorn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364569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6408566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SPIM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4488584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Rush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0732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275DDC6-EC77-45FA-BD92-F4C2D7F4DEAF}"/>
              </a:ext>
            </a:extLst>
          </p:cNvPr>
          <p:cNvSpPr txBox="1"/>
          <p:nvPr/>
        </p:nvSpPr>
        <p:spPr>
          <a:xfrm>
            <a:off x="8471864" y="1455393"/>
            <a:ext cx="28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Рассуждения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FA76C1-D62E-47FC-956D-2AFA7E64100A}"/>
              </a:ext>
            </a:extLst>
          </p:cNvPr>
          <p:cNvSpPr txBox="1"/>
          <p:nvPr/>
        </p:nvSpPr>
        <p:spPr>
          <a:xfrm>
            <a:off x="2664898" y="6009525"/>
            <a:ext cx="28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4212013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3F4B6-34F6-5F49-8575-0B830127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18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97D02F3-B3CF-1A40-992B-3BCE54AEC322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Основные результаты работы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5F144-5406-EF47-B91B-14B125A33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6CDF8B-5A30-8C4F-B34E-4275A0D98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6EFB1DC-50FC-4FD0-9CCD-A1BF30888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методика исследования быстродействия современных средств проектирования ПО для разработки эмулятора встраиваемых систем, отличающейся от существующих стабильным окружением за счет применения контейнеризации в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Docker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, в котором проводится измерение быстродействия, а также иерархическим дескриптором описания конфигурации проводимого исследования, который повышает эффективность конфигурации.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Реализована разработанная методика исследования быстродействия современных средств проектирования ПО в виде программного комплекса «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FPLB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». Проведено исследование быстродействия современных средств проектирования ПО с помощью разработанного программного комплекса. Современные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18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Cython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показали высокое быстродействие, сравнимое со средством проектирования ПО Си.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архитектура эмулятора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Реализован эмулятор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современного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, который позволит повысить быстродействие выполнения эмулируемого ПО и снизить трудозатраты на реализацию составляющих эмулируемой системы.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Проведено испытание быстродействия эмуляторов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 которое показало увеличение быстродействия на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X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 при использовании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. Проведен расчет и сравнение средних значений количества строк исходного кода одной функциональной точки ПО эмуляторов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, которое показало уменьшение трудозатрат на разработку ПО эмулятора при использовании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6101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19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18D549C-931B-2B41-8F20-D12288256AC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</a:rPr>
              <a:t>	</a:t>
            </a:r>
            <a:r>
              <a:rPr lang="ru-RU" sz="3600" b="1" dirty="0">
                <a:latin typeface="+mn-lt"/>
              </a:rPr>
              <a:t>Публикации за время обучения в магистратуре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38554-368B-1248-AC91-FEBE5F0B2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CF241-9FDA-E548-AFC7-74FEE1DA1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5388A-7D00-477E-B115-BAACE3DFD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49" y="1368572"/>
            <a:ext cx="11221081" cy="4808391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latin typeface="Helvetica Neue" panose="02000503000000020004"/>
              </a:rPr>
              <a:t>Andrey </a:t>
            </a:r>
            <a:r>
              <a:rPr lang="en-US" sz="1800" dirty="0" err="1">
                <a:latin typeface="Helvetica Neue" panose="02000503000000020004"/>
              </a:rPr>
              <a:t>Vlasov</a:t>
            </a:r>
            <a:r>
              <a:rPr lang="en-US" sz="1800" dirty="0">
                <a:latin typeface="Helvetica Neue" panose="02000503000000020004"/>
              </a:rPr>
              <a:t>, Aleksey </a:t>
            </a:r>
            <a:r>
              <a:rPr lang="en-US" sz="1800" dirty="0" err="1">
                <a:latin typeface="Helvetica Neue" panose="02000503000000020004"/>
              </a:rPr>
              <a:t>Gladkikh</a:t>
            </a:r>
            <a:r>
              <a:rPr lang="en-US" sz="1800" dirty="0">
                <a:latin typeface="Helvetica Neue" panose="02000503000000020004"/>
              </a:rPr>
              <a:t> and Kirill Kutaev: Application of Modern Programming Languages in solving the Problem of Emulator Development for Embedded Systems. Lecture Notes in Networks and Systems, 2024. DOI: 10.1007/978-3-031-35311-6_1 </a:t>
            </a:r>
            <a:r>
              <a:rPr lang="en-US" sz="1800" b="1" dirty="0">
                <a:latin typeface="Helvetica Neue" panose="02000503000000020004"/>
              </a:rPr>
              <a:t>(Scopus) </a:t>
            </a:r>
            <a:endParaRPr lang="ru-RU" sz="1800" b="1" dirty="0">
              <a:latin typeface="Helvetica Neue" panose="02000503000000020004"/>
            </a:endParaRPr>
          </a:p>
          <a:p>
            <a:r>
              <a:rPr lang="ru-RU" sz="1800" dirty="0">
                <a:latin typeface="Helvetica Neue" panose="02000503000000020004"/>
              </a:rPr>
              <a:t>Кутаев К.С., Титов А.С.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обеспечения, управляемого прерываниями // Динамика сложных систем - XXI век. – 2024. – Т. 18, № 1. – С. 51-59. </a:t>
            </a:r>
            <a:r>
              <a:rPr lang="ru-RU" sz="1800" b="1" dirty="0">
                <a:latin typeface="Helvetica Neue" panose="02000503000000020004"/>
              </a:rPr>
              <a:t>(ВАК)</a:t>
            </a:r>
          </a:p>
          <a:p>
            <a:r>
              <a:rPr lang="ru-RU" sz="1800" dirty="0">
                <a:latin typeface="Helvetica Neue" panose="02000503000000020004"/>
              </a:rPr>
              <a:t>Кутаев К.С., Титов А.С. Изменение поведения программы путём внесения модификации в последовательность выполнения процессорных инструкций в эмулируемой среде </a:t>
            </a:r>
            <a:r>
              <a:rPr lang="en-US" sz="1800" dirty="0">
                <a:latin typeface="Helvetica Neue" panose="02000503000000020004"/>
              </a:rPr>
              <a:t>// </a:t>
            </a:r>
            <a:r>
              <a:rPr lang="ru-RU" sz="1800" dirty="0">
                <a:latin typeface="Helvetica Neue" panose="02000503000000020004"/>
              </a:rPr>
              <a:t> Безопасные информационные технологии : Сборник трудов Двенадцатой международной научно-технической конференции, Москва, 30 октября – 03 ноября 2023 года. – Москва: Московский государственный технический университет имени Н.Э. Баумана (национальный исследовательский университет) (Москва), 2023. – С. 42-46. </a:t>
            </a:r>
            <a:r>
              <a:rPr lang="ru-RU" sz="1800" b="1" dirty="0">
                <a:latin typeface="Helvetica Neue" panose="02000503000000020004"/>
              </a:rPr>
              <a:t>(РИНЦ)</a:t>
            </a:r>
          </a:p>
          <a:p>
            <a:r>
              <a:rPr lang="ru-RU" sz="1800" dirty="0">
                <a:latin typeface="Helvetica Neue" panose="02000503000000020004"/>
              </a:rPr>
              <a:t>Гладких А. А., </a:t>
            </a:r>
            <a:r>
              <a:rPr lang="ru-RU" sz="1800" dirty="0" err="1">
                <a:latin typeface="Helvetica Neue" panose="02000503000000020004"/>
              </a:rPr>
              <a:t>Гараев</a:t>
            </a:r>
            <a:r>
              <a:rPr lang="ru-RU" sz="1800" dirty="0">
                <a:latin typeface="Helvetica Neue" panose="02000503000000020004"/>
              </a:rPr>
              <a:t> А. В., Чернышов Д. Д., Кутаев К.С. </a:t>
            </a:r>
            <a:r>
              <a:rPr lang="ru-RU" sz="1800" b="1" dirty="0">
                <a:latin typeface="Helvetica Neue" panose="02000503000000020004"/>
              </a:rPr>
              <a:t> </a:t>
            </a:r>
            <a:r>
              <a:rPr lang="ru-RU" sz="1800" dirty="0">
                <a:latin typeface="Helvetica Neue" panose="02000503000000020004"/>
              </a:rPr>
              <a:t>Анализ беспроводных протоколов передачи данных // Технологии инженерных и информационных систем. – 2023. – № 4. – С. 3-21. </a:t>
            </a:r>
            <a:r>
              <a:rPr lang="ru-RU" sz="1800" b="1" dirty="0">
                <a:latin typeface="Helvetica Neue" panose="02000503000000020004"/>
              </a:rPr>
              <a:t>(РИНЦ)</a:t>
            </a:r>
          </a:p>
          <a:p>
            <a:r>
              <a:rPr lang="ru-RU" sz="1800" dirty="0">
                <a:latin typeface="Helvetica Neue" panose="02000503000000020004"/>
              </a:rPr>
              <a:t>Кутаев К. С., Захарова В. О., Латыпова В. А., Муравьев К. А. Анализ защищенности клиент-серверных приложений от атаки BEAST // Технологии инженерных и информационных систем. – 2022. – № 3. – С. 46-52. – EDN HQGQCO. </a:t>
            </a:r>
            <a:r>
              <a:rPr lang="ru-RU" sz="1800" b="1" dirty="0">
                <a:latin typeface="Helvetica Neue" panose="02000503000000020004"/>
              </a:rPr>
              <a:t>(РИНЦ)</a:t>
            </a:r>
          </a:p>
        </p:txBody>
      </p:sp>
    </p:spTree>
    <p:extLst>
      <p:ext uri="{BB962C8B-B14F-4D97-AF65-F5344CB8AC3E}">
        <p14:creationId xmlns:p14="http://schemas.microsoft.com/office/powerpoint/2010/main" val="1122155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20E8AF-360E-476E-9FF8-1C6340DD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36E9EA-E4FE-4EBB-B116-466E7118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Цель работы</a:t>
            </a:r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26227BA-CDEC-40FE-83B7-08A33884BD61}"/>
              </a:ext>
            </a:extLst>
          </p:cNvPr>
          <p:cNvSpPr txBox="1">
            <a:spLocks/>
          </p:cNvSpPr>
          <p:nvPr/>
        </p:nvSpPr>
        <p:spPr>
          <a:xfrm>
            <a:off x="978672" y="1426079"/>
            <a:ext cx="10295278" cy="4732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5000"/>
              </a:lnSpc>
              <a:buFont typeface="Arial" panose="020B0604020202020204" pitchFamily="34" charset="0"/>
              <a:buNone/>
            </a:pPr>
            <a:r>
              <a:rPr lang="ru-RU" sz="3600" dirty="0">
                <a:solidFill>
                  <a:srgbClr val="000000"/>
                </a:solidFill>
              </a:rPr>
              <a:t>Исследование современных средств и методов проектирования ПО, а также их применение для реализации эмулятора встраиваемых систем, позволяющего повысить быстродействие эмуляции ПО и уменьшить трудозатраты на реализацию составляющих эмулируемой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668302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20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18D549C-931B-2B41-8F20-D12288256AC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Апробация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38554-368B-1248-AC91-FEBE5F0B2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CF241-9FDA-E548-AFC7-74FEE1DA1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FEA-1959-49C5-8979-9E535CF39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672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21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FEA-1959-49C5-8979-9E535CF3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7674"/>
            <a:ext cx="10515600" cy="55592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6600" dirty="0">
                <a:latin typeface="Helvetica Neue" panose="02000503000000020004"/>
              </a:rPr>
              <a:t>Благодарю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107883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22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Методика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80E79F5E-74A1-452D-AB16-BD2296240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идентичных алгоритмов с использованием базовых синтаксических конструкций ЯП и идентичного интерфейса передачи входных данных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Генерация случайных входных данных в заданных диапазонах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контейнера с образом ОС и окружением для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Старт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выполнения алгоритма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Окончание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Сохранение результатов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3 – 7 для других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2 – 8 для заданное количество раз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Вычисление среднего арифметического скорости выполнения для каждого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Построение графика сравнения быстродействия ЯП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359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ПО для исследования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0B9D570-6731-44BB-AC1E-9D7F60B6D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4" y="2875648"/>
            <a:ext cx="11642910" cy="337754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04CD7-5B1F-4BE0-8AAC-F70055042F14}"/>
              </a:ext>
            </a:extLst>
          </p:cNvPr>
          <p:cNvSpPr txBox="1"/>
          <p:nvPr/>
        </p:nvSpPr>
        <p:spPr>
          <a:xfrm>
            <a:off x="274544" y="1244432"/>
            <a:ext cx="9373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503000000020004"/>
              </a:rPr>
              <a:t>Flexible Programming Language Benchmarking (FPLB)</a:t>
            </a:r>
            <a:endParaRPr lang="ru-RU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Гибкий Бенчмаркинг Языков Программирования </a:t>
            </a:r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Диаграмма классов ПО для исследования быстродействия ЯП «</a:t>
            </a:r>
            <a:r>
              <a:rPr lang="en-US" sz="2000" dirty="0">
                <a:latin typeface="Helvetica Neue" panose="02000503000000020004"/>
              </a:rPr>
              <a:t>FPLB</a:t>
            </a:r>
            <a:r>
              <a:rPr lang="ru-RU" sz="2000" dirty="0">
                <a:latin typeface="Helvetica Neue" panose="02000503000000020004"/>
              </a:rPr>
              <a:t>»</a:t>
            </a:r>
            <a:endParaRPr lang="en-US" sz="20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5DE12-E870-4412-BE25-1C1813A94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022" y="1059393"/>
            <a:ext cx="1861457" cy="18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72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24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1C7AD-A0BA-4D34-87EE-EF9810EF8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" y="2622103"/>
            <a:ext cx="4026405" cy="3019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68A9FE-1D32-4322-B358-30979C78E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19" y="2622103"/>
            <a:ext cx="4026405" cy="3019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900C7F-8783-4AAE-8A0C-CA7BA9937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22" y="2622102"/>
            <a:ext cx="4026407" cy="30198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C34A7F-CD97-4F1A-BD63-B3567DA952FD}"/>
              </a:ext>
            </a:extLst>
          </p:cNvPr>
          <p:cNvSpPr txBox="1"/>
          <p:nvPr/>
        </p:nvSpPr>
        <p:spPr>
          <a:xfrm>
            <a:off x="8849559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поиска простых чисел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8C14E-37F3-4970-8DBE-E04581152B8E}"/>
              </a:ext>
            </a:extLst>
          </p:cNvPr>
          <p:cNvSpPr txBox="1"/>
          <p:nvPr/>
        </p:nvSpPr>
        <p:spPr>
          <a:xfrm>
            <a:off x="4795933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«Быстрая сортировка»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B9FB1-BEDB-4330-B559-C8F9F0B9189E}"/>
              </a:ext>
            </a:extLst>
          </p:cNvPr>
          <p:cNvSpPr txBox="1"/>
          <p:nvPr/>
        </p:nvSpPr>
        <p:spPr>
          <a:xfrm>
            <a:off x="796750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умножения матриц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2887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25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система команд и микропроцессорных архитектур, построенных по принципу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pPr marL="0" indent="0">
              <a:buNone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6EFB60-C301-4997-ABB9-4FE2204C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618" y="2805960"/>
            <a:ext cx="6167659" cy="385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81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26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>
                <a:latin typeface="+mn-lt"/>
              </a:rPr>
              <a:t>	</a:t>
            </a:r>
            <a:r>
              <a:rPr lang="ru-RU" sz="2900" b="1" dirty="0">
                <a:latin typeface="+mn-lt"/>
              </a:rPr>
              <a:t>Разработка методики испытаний быстродействия эмуляторов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B976B-1D53-44B1-B3E8-36D4BEF10D03}"/>
              </a:ext>
            </a:extLst>
          </p:cNvPr>
          <p:cNvSpPr txBox="1"/>
          <p:nvPr/>
        </p:nvSpPr>
        <p:spPr>
          <a:xfrm>
            <a:off x="256377" y="1238376"/>
            <a:ext cx="114249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Испытания проводятся с использованием алгоритма поиска простых чисел методом перебора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Предварительно ПО компилируется компилятором </a:t>
            </a:r>
            <a:r>
              <a:rPr lang="en-US" sz="2000" dirty="0" err="1">
                <a:latin typeface="Helvetica Neue" panose="02000503000000020004"/>
              </a:rPr>
              <a:t>mips</a:t>
            </a:r>
            <a:r>
              <a:rPr lang="en-US" sz="2000" dirty="0">
                <a:latin typeface="Helvetica Neue" panose="02000503000000020004"/>
              </a:rPr>
              <a:t> (</a:t>
            </a:r>
            <a:r>
              <a:rPr lang="en-US" sz="2000" dirty="0" err="1">
                <a:latin typeface="Helvetica Neue" panose="02000503000000020004"/>
              </a:rPr>
              <a:t>el</a:t>
            </a:r>
            <a:r>
              <a:rPr lang="en-US" sz="2000" dirty="0">
                <a:latin typeface="Helvetica Neue" panose="02000503000000020004"/>
              </a:rPr>
              <a:t>) </a:t>
            </a:r>
            <a:r>
              <a:rPr lang="en-US" sz="2000" dirty="0" err="1">
                <a:latin typeface="Helvetica Neue" panose="02000503000000020004"/>
              </a:rPr>
              <a:t>gcc</a:t>
            </a:r>
            <a:r>
              <a:rPr lang="en-US" sz="2000" dirty="0">
                <a:latin typeface="Helvetica Neue" panose="02000503000000020004"/>
              </a:rPr>
              <a:t> 13.2.0</a:t>
            </a:r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Испытание проводится над эмуляторами ядра </a:t>
            </a:r>
            <a:r>
              <a:rPr lang="en-US" sz="2000" dirty="0">
                <a:latin typeface="Helvetica Neue" panose="02000503000000020004"/>
              </a:rPr>
              <a:t>MIPS: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QEMU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 err="1">
                <a:latin typeface="Helvetica Neue" panose="02000503000000020004"/>
              </a:rPr>
              <a:t>Kopycat</a:t>
            </a:r>
            <a:endParaRPr lang="ru-RU" sz="2000" dirty="0">
              <a:latin typeface="Helvetica Neue" panose="02000503000000020004"/>
            </a:endParaRP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Unicorn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MARS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SPIM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Rush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Мерой быстродействия эмулятора является величина </a:t>
            </a:r>
            <a:r>
              <a:rPr lang="en-US" sz="2000" dirty="0">
                <a:latin typeface="Helvetica Neue" panose="02000503000000020004"/>
              </a:rPr>
              <a:t>IPS – </a:t>
            </a:r>
            <a:r>
              <a:rPr lang="ru-RU" sz="2000" dirty="0">
                <a:latin typeface="Helvetica Neue" panose="02000503000000020004"/>
              </a:rPr>
              <a:t>инструкций в секунду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Программа испытаний эмулятора </a:t>
            </a:r>
            <a:r>
              <a:rPr lang="en-US" sz="2000" dirty="0">
                <a:latin typeface="Helvetica Neue" panose="02000503000000020004"/>
              </a:rPr>
              <a:t>MIPS:</a:t>
            </a:r>
            <a:endParaRPr lang="ru-RU" sz="2000" dirty="0">
              <a:latin typeface="Helvetica Neue" panose="02000503000000020004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начала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Запись количества выполненных инструкций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окончания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Вычисление количества </a:t>
            </a:r>
            <a:r>
              <a:rPr lang="en-US" sz="2000" dirty="0">
                <a:latin typeface="Helvetica Neue" panose="02000503000000020004"/>
              </a:rPr>
              <a:t>IPS</a:t>
            </a:r>
            <a:r>
              <a:rPr lang="ru-RU" sz="2000" dirty="0">
                <a:latin typeface="Helvetica Neue" panose="02000503000000020004"/>
              </a:rPr>
              <a:t> </a:t>
            </a:r>
            <a:endParaRPr lang="en-US" sz="2000" dirty="0">
              <a:latin typeface="Helvetica Neue" panose="0200050300000002000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39347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27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Обоснование выбора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Трудозатраты на реализацию в эмуляторе ниже, по сравнению с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ARM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x86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процессорными архитектурами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Распространенность в производстве встраиваемых систем. Является 3-ей по популярности процессорной архитектурой по результатам исследования 2016 года</a:t>
            </a:r>
          </a:p>
          <a:p>
            <a:pPr>
              <a:lnSpc>
                <a:spcPct val="100000"/>
              </a:lnSpc>
            </a:pPr>
            <a:endParaRPr lang="ru-RU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271D4-308C-440C-85EA-FEC2E43CF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52" y="3326027"/>
            <a:ext cx="34290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59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Области применения эмуляторов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28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0D966-19EA-42C0-BC09-8354BAB51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51" y="1300444"/>
            <a:ext cx="9802158" cy="51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3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5615D14-A11B-429F-BA87-D3F511CD76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6657991"/>
              </p:ext>
            </p:extLst>
          </p:nvPr>
        </p:nvGraphicFramePr>
        <p:xfrm>
          <a:off x="298827" y="1253328"/>
          <a:ext cx="5603210" cy="4999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8FFF2D-BCDF-443E-89E4-9B64B2E5B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3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B213FA-C0E9-47FB-848B-2A7A5E1B8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2E1E6-3317-40B4-A869-BBA8CE5EB0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" r="3416"/>
          <a:stretch/>
        </p:blipFill>
        <p:spPr>
          <a:xfrm>
            <a:off x="6213763" y="1896533"/>
            <a:ext cx="5898387" cy="37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9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74600-FBE9-4B35-905A-2581D396E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4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34D143-510B-4E6A-B973-5C83D404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Существующие решения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995B6-BAE7-4345-908B-1DCAA708C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" y="1120708"/>
            <a:ext cx="6842776" cy="5561294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1. </a:t>
            </a:r>
            <a:r>
              <a:rPr lang="en-US" sz="1900" b="1" dirty="0" err="1"/>
              <a:t>Qemu</a:t>
            </a:r>
            <a:endParaRPr lang="en-US" sz="1900" b="1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2. </a:t>
            </a:r>
            <a:r>
              <a:rPr lang="en-US" sz="1900" b="1" dirty="0"/>
              <a:t>Unicorn</a:t>
            </a:r>
            <a:r>
              <a:rPr lang="ru-RU" sz="1900" b="1" dirty="0"/>
              <a:t> </a:t>
            </a:r>
            <a:r>
              <a:rPr lang="en-US" sz="1900" b="1" dirty="0"/>
              <a:t>Engine</a:t>
            </a:r>
            <a:endParaRPr lang="ru-RU" sz="19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эмуляция ПО пользовательского пространства,</a:t>
            </a:r>
            <a:r>
              <a:rPr lang="en-US" sz="1900" dirty="0"/>
              <a:t> </a:t>
            </a:r>
            <a:r>
              <a:rPr lang="ru-RU" sz="1900" dirty="0"/>
              <a:t>аппаратного обеспечения различных архитектур и работа в качестве гипервизора.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для использования требуется высокая квалификация специалиста и высокие трудозатраты, т.к. разработаны с использованием средства разработки ПО Си</a:t>
            </a:r>
            <a:r>
              <a:rPr lang="en-US" sz="1900" dirty="0"/>
              <a:t>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3. </a:t>
            </a:r>
            <a:r>
              <a:rPr lang="en-US" sz="1900" b="1" dirty="0" err="1"/>
              <a:t>Kopycat</a:t>
            </a:r>
            <a:endParaRPr lang="ru-RU" sz="19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эмуляция ПО пользовательского пространства,</a:t>
            </a:r>
            <a:r>
              <a:rPr lang="en-US" sz="1900" dirty="0"/>
              <a:t> </a:t>
            </a:r>
            <a:r>
              <a:rPr lang="ru-RU" sz="1900" dirty="0"/>
              <a:t>аппаратного обеспечения различных архитектур.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малое быстродействие в связи с особенностями средства разработки ПО </a:t>
            </a:r>
            <a:r>
              <a:rPr lang="en-US" sz="1900" dirty="0"/>
              <a:t>Kotlin</a:t>
            </a:r>
            <a:r>
              <a:rPr lang="ru-RU" sz="1900" dirty="0"/>
              <a:t> (</a:t>
            </a:r>
            <a:r>
              <a:rPr lang="en-US" sz="1900" dirty="0"/>
              <a:t>Java</a:t>
            </a:r>
            <a:r>
              <a:rPr lang="ru-RU" sz="1900" dirty="0"/>
              <a:t>).</a:t>
            </a:r>
            <a:endParaRPr lang="en-US" sz="19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4. </a:t>
            </a:r>
            <a:r>
              <a:rPr lang="en-US" sz="1900" b="1" dirty="0"/>
              <a:t>MARS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5. </a:t>
            </a:r>
            <a:r>
              <a:rPr lang="en-US" sz="1900" b="1" dirty="0"/>
              <a:t>SPIM</a:t>
            </a:r>
            <a:endParaRPr lang="ru-RU" sz="19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применение в образовательных целях изучения системы команд и архитектуры </a:t>
            </a:r>
            <a:r>
              <a:rPr lang="en-US" sz="1900" dirty="0"/>
              <a:t>MIPS</a:t>
            </a:r>
            <a:endParaRPr lang="ru-RU" sz="1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</a:t>
            </a:r>
            <a:r>
              <a:rPr lang="en-US" sz="1900" dirty="0">
                <a:solidFill>
                  <a:srgbClr val="C00000"/>
                </a:solidFill>
              </a:rPr>
              <a:t> </a:t>
            </a:r>
            <a:r>
              <a:rPr lang="ru-RU" sz="1900" dirty="0"/>
              <a:t>одна архитектура, отсутствие возможности эмуляции внешнего аппаратного обеспечения</a:t>
            </a:r>
            <a:endParaRPr lang="en-US" sz="1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900" dirty="0"/>
          </a:p>
          <a:p>
            <a:pPr marL="0" indent="0">
              <a:buNone/>
            </a:pPr>
            <a:endParaRPr lang="ru-RU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B1594-982F-4552-BA92-172FA503D71E}"/>
              </a:ext>
            </a:extLst>
          </p:cNvPr>
          <p:cNvSpPr txBox="1"/>
          <p:nvPr/>
        </p:nvSpPr>
        <p:spPr>
          <a:xfrm>
            <a:off x="7412185" y="3140271"/>
            <a:ext cx="458416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i="1" dirty="0"/>
              <a:t>Эмулятору необходимо быстродействие в связи с наличием временных затрат на трансляцию процессорных инструкций эмулируемой архитектуры в инструкции хост-системы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D33D8-A41F-458F-9125-63AA8F41FF4D}"/>
              </a:ext>
            </a:extLst>
          </p:cNvPr>
          <p:cNvSpPr txBox="1"/>
          <p:nvPr/>
        </p:nvSpPr>
        <p:spPr>
          <a:xfrm>
            <a:off x="7412185" y="1384751"/>
            <a:ext cx="458416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i="1" dirty="0"/>
              <a:t>Трудозатраты на реализацию составляющих эмулируемой системы должны быть минимизированы в связи с постоянной потребностью в эмуляции новых вычислительных систем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960449-A6C2-4A17-B00E-E9A27C08CE5B}"/>
              </a:ext>
            </a:extLst>
          </p:cNvPr>
          <p:cNvCxnSpPr>
            <a:cxnSpLocks/>
          </p:cNvCxnSpPr>
          <p:nvPr/>
        </p:nvCxnSpPr>
        <p:spPr>
          <a:xfrm flipV="1">
            <a:off x="7412185" y="1384898"/>
            <a:ext cx="0" cy="14002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58B231-453C-494C-A492-3A860476F291}"/>
              </a:ext>
            </a:extLst>
          </p:cNvPr>
          <p:cNvCxnSpPr/>
          <p:nvPr/>
        </p:nvCxnSpPr>
        <p:spPr>
          <a:xfrm>
            <a:off x="7412185" y="1384897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A4774B-BD62-4FDD-B3F2-52567CAAD573}"/>
              </a:ext>
            </a:extLst>
          </p:cNvPr>
          <p:cNvCxnSpPr/>
          <p:nvPr/>
        </p:nvCxnSpPr>
        <p:spPr>
          <a:xfrm>
            <a:off x="7412184" y="2786395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AE4EE0-B2A7-483E-8B62-21D4DA077B9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041572" y="2084943"/>
            <a:ext cx="37061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A081D5-F457-451C-91F3-3A62789B07EC}"/>
              </a:ext>
            </a:extLst>
          </p:cNvPr>
          <p:cNvCxnSpPr>
            <a:cxnSpLocks/>
          </p:cNvCxnSpPr>
          <p:nvPr/>
        </p:nvCxnSpPr>
        <p:spPr>
          <a:xfrm flipV="1">
            <a:off x="7412182" y="3140271"/>
            <a:ext cx="3" cy="1400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D939D8-F15C-4DA1-A112-A2BA48EFF63F}"/>
              </a:ext>
            </a:extLst>
          </p:cNvPr>
          <p:cNvCxnSpPr/>
          <p:nvPr/>
        </p:nvCxnSpPr>
        <p:spPr>
          <a:xfrm>
            <a:off x="7412184" y="3140271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F5DD85-4118-41E2-ACBD-773D66D4618C}"/>
              </a:ext>
            </a:extLst>
          </p:cNvPr>
          <p:cNvCxnSpPr/>
          <p:nvPr/>
        </p:nvCxnSpPr>
        <p:spPr>
          <a:xfrm>
            <a:off x="7412183" y="4540654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6E6D6F-6E0E-461B-B94A-AFAE3A9C0EED}"/>
              </a:ext>
            </a:extLst>
          </p:cNvPr>
          <p:cNvCxnSpPr>
            <a:cxnSpLocks/>
          </p:cNvCxnSpPr>
          <p:nvPr/>
        </p:nvCxnSpPr>
        <p:spPr>
          <a:xfrm flipH="1">
            <a:off x="7010396" y="3840462"/>
            <a:ext cx="40178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8635D6-D04F-4D00-81F4-5425F6B22387}"/>
              </a:ext>
            </a:extLst>
          </p:cNvPr>
          <p:cNvSpPr txBox="1"/>
          <p:nvPr/>
        </p:nvSpPr>
        <p:spPr>
          <a:xfrm>
            <a:off x="7412182" y="4717557"/>
            <a:ext cx="4519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Применяемые в существующих решениях средства разработки ПО </a:t>
            </a:r>
            <a:r>
              <a:rPr lang="ru-RU" b="1" u="sng" dirty="0"/>
              <a:t>не позволяют </a:t>
            </a:r>
            <a:r>
              <a:rPr lang="ru-RU" b="1" dirty="0"/>
              <a:t>добиться </a:t>
            </a:r>
            <a:r>
              <a:rPr lang="ru-RU" b="1" u="sng" dirty="0"/>
              <a:t>высокого быстродействия </a:t>
            </a:r>
            <a:r>
              <a:rPr lang="ru-RU" b="1" dirty="0"/>
              <a:t>эмуляции и </a:t>
            </a:r>
            <a:r>
              <a:rPr lang="ru-RU" b="1" u="sng" dirty="0"/>
              <a:t>низких трудозатрат</a:t>
            </a:r>
            <a:r>
              <a:rPr lang="ru-RU" b="1" dirty="0"/>
              <a:t> на реализацию составляющих эмулируемой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224805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84A59F-D30B-467C-B2A4-B7D8C7F1C241}"/>
              </a:ext>
            </a:extLst>
          </p:cNvPr>
          <p:cNvSpPr/>
          <p:nvPr/>
        </p:nvSpPr>
        <p:spPr>
          <a:xfrm>
            <a:off x="9023947" y="4703566"/>
            <a:ext cx="3027801" cy="1208224"/>
          </a:xfrm>
          <a:prstGeom prst="rect">
            <a:avLst/>
          </a:prstGeom>
          <a:ln>
            <a:solidFill>
              <a:schemeClr val="dk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5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Обзор средств разработки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9D52-F6E0-425D-911E-CFC326DD8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4397"/>
            <a:ext cx="8709798" cy="2167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5BCFCB-EC03-4DC7-9B47-DFB8BEB7651D}"/>
              </a:ext>
            </a:extLst>
          </p:cNvPr>
          <p:cNvSpPr txBox="1"/>
          <p:nvPr/>
        </p:nvSpPr>
        <p:spPr>
          <a:xfrm>
            <a:off x="8979372" y="1743934"/>
            <a:ext cx="28889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Для повышения быстродействия ПО можно использовать новые стремительно набирающие популярность средства разработки ПО, такие как </a:t>
            </a:r>
            <a:r>
              <a:rPr lang="en-US" sz="2000" b="1" dirty="0"/>
              <a:t>Rust, </a:t>
            </a:r>
            <a:r>
              <a:rPr lang="en-US" sz="2000" b="1" dirty="0" err="1"/>
              <a:t>Cython</a:t>
            </a:r>
            <a:r>
              <a:rPr lang="en-US" sz="2000" b="1" dirty="0"/>
              <a:t>, Go</a:t>
            </a:r>
            <a:endParaRPr lang="ru-RU" sz="20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65229B-ADBE-48E1-9A29-B6890E0F9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3112380"/>
            <a:ext cx="8709798" cy="34581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D837B5-F59C-4198-8D47-4629060FB1EA}"/>
              </a:ext>
            </a:extLst>
          </p:cNvPr>
          <p:cNvSpPr txBox="1"/>
          <p:nvPr/>
        </p:nvSpPr>
        <p:spPr>
          <a:xfrm>
            <a:off x="9023947" y="4711461"/>
            <a:ext cx="3001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i="1" dirty="0"/>
              <a:t>Например новые средства разработки</a:t>
            </a:r>
            <a:r>
              <a:rPr lang="en-US" i="1" dirty="0"/>
              <a:t> </a:t>
            </a:r>
            <a:r>
              <a:rPr lang="ru-RU" i="1" dirty="0"/>
              <a:t>ПО как </a:t>
            </a:r>
            <a:r>
              <a:rPr lang="en-US" b="1" i="1" dirty="0"/>
              <a:t>Rust</a:t>
            </a:r>
            <a:r>
              <a:rPr lang="en-US" i="1" dirty="0"/>
              <a:t> </a:t>
            </a:r>
            <a:r>
              <a:rPr lang="ru-RU" i="1" dirty="0"/>
              <a:t>активно интегрируются в ядро ОС </a:t>
            </a:r>
            <a:r>
              <a:rPr lang="en-US" b="1" i="1" dirty="0"/>
              <a:t>Linux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2017449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6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Обзор средств разработки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62D99D7-2D01-45A2-980B-0DF8E53C0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40926"/>
              </p:ext>
            </p:extLst>
          </p:nvPr>
        </p:nvGraphicFramePr>
        <p:xfrm>
          <a:off x="2" y="946201"/>
          <a:ext cx="4830552" cy="5555354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851336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1987831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1991385">
                  <a:extLst>
                    <a:ext uri="{9D8B030D-6E8A-4147-A177-3AD203B41FA5}">
                      <a16:colId xmlns:a16="http://schemas.microsoft.com/office/drawing/2014/main" val="1807754772"/>
                    </a:ext>
                  </a:extLst>
                </a:gridCol>
              </a:tblGrid>
              <a:tr h="122301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</a:rPr>
                        <a:t>Средство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</a:rPr>
                        <a:t>Способ преобразования исходного кода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Среднее значение количества строк одной функциональной точки*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+mn-lt"/>
                        </a:rPr>
                        <a:t>Cython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Нет данных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Java</a:t>
                      </a:r>
                      <a:endParaRPr lang="ru-RU" sz="1800" kern="100" dirty="0">
                        <a:effectLst/>
                        <a:latin typeface="+mn-lt"/>
                      </a:endParaRP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Script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Интерпретация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71.1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C#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51.2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Rust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6004859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Kotlin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4194035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128.0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C74A69-87D2-4E49-9910-D3F9999016AD}"/>
                  </a:ext>
                </a:extLst>
              </p:cNvPr>
              <p:cNvSpPr txBox="1"/>
              <p:nvPr/>
            </p:nvSpPr>
            <p:spPr>
              <a:xfrm>
                <a:off x="4912533" y="967915"/>
                <a:ext cx="70838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Оценка трудоемкости разработки ПО в чел.*мес.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ru-RU" dirty="0"/>
                  <a:t>) методом </a:t>
                </a:r>
                <a:r>
                  <a:rPr lang="en-US" b="1" dirty="0"/>
                  <a:t>COCOMO II</a:t>
                </a:r>
                <a:endParaRPr lang="ru-RU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C74A69-87D2-4E49-9910-D3F999901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533" y="967915"/>
                <a:ext cx="7083818" cy="646331"/>
              </a:xfrm>
              <a:prstGeom prst="rect">
                <a:avLst/>
              </a:prstGeom>
              <a:blipFill>
                <a:blip r:embed="rId5"/>
                <a:stretch>
                  <a:fillRect l="-775"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6F2EC00-5EF2-4D73-8510-EAB288C3C4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45" b="-1"/>
          <a:stretch/>
        </p:blipFill>
        <p:spPr>
          <a:xfrm>
            <a:off x="4962209" y="1614246"/>
            <a:ext cx="2763669" cy="2174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D6342C-7DE3-4591-A5E1-E47BFFDA9B34}"/>
                  </a:ext>
                </a:extLst>
              </p:cNvPr>
              <p:cNvSpPr txBox="1"/>
              <p:nvPr/>
            </p:nvSpPr>
            <p:spPr>
              <a:xfrm>
                <a:off x="7857533" y="1607797"/>
                <a:ext cx="4138818" cy="1776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𝑆𝐼𝑍𝐸</m:t>
                    </m:r>
                  </m:oMath>
                </a14:m>
                <a:r>
                  <a:rPr lang="en-US" dirty="0"/>
                  <a:t> — </a:t>
                </a:r>
                <a:r>
                  <a:rPr lang="ru-RU" kern="100" dirty="0">
                    <a:cs typeface="Times New Roman" panose="02020603050405020304" pitchFamily="18" charset="0"/>
                  </a:rPr>
                  <a:t>с</a:t>
                </a:r>
                <a:r>
                  <a:rPr lang="ru-RU" sz="1800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реднее значение количества строк одной функциональной точки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множители трудоемкости</a:t>
                </a:r>
                <a:endParaRPr lang="en-US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факторы масштаба</a:t>
                </a:r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D6342C-7DE3-4591-A5E1-E47BFFDA9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533" y="1607797"/>
                <a:ext cx="4138818" cy="1776640"/>
              </a:xfrm>
              <a:prstGeom prst="rect">
                <a:avLst/>
              </a:prstGeom>
              <a:blipFill>
                <a:blip r:embed="rId7"/>
                <a:stretch>
                  <a:fillRect l="-1325" t="-2062" r="-11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E31CE7-63EF-4158-90DB-28242681B8AE}"/>
                  </a:ext>
                </a:extLst>
              </p:cNvPr>
              <p:cNvSpPr txBox="1"/>
              <p:nvPr/>
            </p:nvSpPr>
            <p:spPr>
              <a:xfrm>
                <a:off x="5049089" y="3776196"/>
                <a:ext cx="681070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b="1" dirty="0"/>
                  <a:t>Функциональная точка (</a:t>
                </a:r>
                <a14:m>
                  <m:oMath xmlns:m="http://schemas.openxmlformats.org/officeDocument/2006/math">
                    <m:r>
                      <a:rPr lang="ru-RU" b="1" i="1" dirty="0" smtClean="0">
                        <a:latin typeface="Cambria Math" panose="02040503050406030204" pitchFamily="18" charset="0"/>
                      </a:rPr>
                      <m:t>𝑭𝑷</m:t>
                    </m:r>
                  </m:oMath>
                </a14:m>
                <a:r>
                  <a:rPr lang="ru-RU" b="1" dirty="0"/>
                  <a:t>) </a:t>
                </a:r>
                <a:r>
                  <a:rPr lang="ru-RU" dirty="0"/>
                  <a:t>– это единица измерения для выражения объема ПО, которую информационная система предоставляет пользователю.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E31CE7-63EF-4158-90DB-28242681B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89" y="3776196"/>
                <a:ext cx="6810705" cy="923330"/>
              </a:xfrm>
              <a:prstGeom prst="rect">
                <a:avLst/>
              </a:prstGeom>
              <a:blipFill>
                <a:blip r:embed="rId8"/>
                <a:stretch>
                  <a:fillRect l="-716" t="-3289" r="-716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A656736-CD92-4FC4-9909-9DF8707D73B1}"/>
              </a:ext>
            </a:extLst>
          </p:cNvPr>
          <p:cNvSpPr txBox="1"/>
          <p:nvPr/>
        </p:nvSpPr>
        <p:spPr>
          <a:xfrm>
            <a:off x="83617" y="6499439"/>
            <a:ext cx="10689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/>
              <a:t>*Данные взяты из отчета </a:t>
            </a:r>
            <a:r>
              <a:rPr lang="en-US" sz="1600" i="1" dirty="0"/>
              <a:t>International Function Point Users Group (IFPUG) </a:t>
            </a:r>
            <a:r>
              <a:rPr lang="ru-RU" sz="1600" i="1" dirty="0"/>
              <a:t>за</a:t>
            </a:r>
            <a:r>
              <a:rPr lang="en-US" sz="1600" i="1" dirty="0"/>
              <a:t> 2017 </a:t>
            </a:r>
            <a:r>
              <a:rPr lang="ru-RU" sz="1600" i="1" dirty="0"/>
              <a:t>год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99E218-9147-415B-BD41-EEBC06498AA8}"/>
              </a:ext>
            </a:extLst>
          </p:cNvPr>
          <p:cNvSpPr txBox="1"/>
          <p:nvPr/>
        </p:nvSpPr>
        <p:spPr>
          <a:xfrm>
            <a:off x="5049089" y="5000370"/>
            <a:ext cx="6756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Для снижения трудозатрат на разработку ПО можно использовать современные средства разработки ПО с наименьшими значениями количества строк исходного кода на одну функциональную точку</a:t>
            </a:r>
          </a:p>
        </p:txBody>
      </p:sp>
    </p:spTree>
    <p:extLst>
      <p:ext uri="{BB962C8B-B14F-4D97-AF65-F5344CB8AC3E}">
        <p14:creationId xmlns:p14="http://schemas.microsoft.com/office/powerpoint/2010/main" val="183846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Решаемые задачи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1173161-F7A1-408C-A972-BD9FE797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357" y="1151090"/>
            <a:ext cx="10603283" cy="4838194"/>
          </a:xfrm>
        </p:spPr>
        <p:txBody>
          <a:bodyPr>
            <a:no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современных средств проектирования ПО для разработки эмулятора встраиваемых систем, отличающейся от существующих стабильным окружением, в котором проводится измерение быстродействия, а также иерархическим дескриптором описания конфигурации проводимого исследования.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Реализация разработанной методики исследования быстродействия современных средств проектирования ПО в виде программного комплекса. Проведение исследований быстродействия современных средств проектирования ПО с помощью разработанного программного комплекса.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архитектуры эмулятора ядра </a:t>
            </a:r>
            <a:r>
              <a:rPr lang="en-US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Реализация эмулятора ядра </a:t>
            </a:r>
            <a:r>
              <a:rPr lang="en-US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выбранных современных средств проектирования ПО, который позволит повысить быстродействие выполнения эмулируемого ПО и снизить трудозатраты на реализацию составляющих эмулируемой системы.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Проведение испытаний быстродействия эмуляторов ядра </a:t>
            </a:r>
            <a:r>
              <a:rPr lang="en-US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для подтверждения эффективности разработанного решения путем оценки количества выполняемых инструкций в секунду в процессе эмуляции заданного алгоритма. Проведение расчета и сравнение средних значений количества строк исходного кода одной функциональной точки ПО эмуляторов ядра </a:t>
            </a:r>
            <a:r>
              <a:rPr lang="en-US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 для оценки трудозатрат.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845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8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Алгоритм ПО исследования быстродействия средств 	проектирования ПО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29ABD6-DB4B-482A-A5EF-714E3A90A9ED}"/>
              </a:ext>
            </a:extLst>
          </p:cNvPr>
          <p:cNvSpPr txBox="1"/>
          <p:nvPr/>
        </p:nvSpPr>
        <p:spPr>
          <a:xfrm>
            <a:off x="8954814" y="1120676"/>
            <a:ext cx="30415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Существующие решения по измерению быстродействия средств проектирования ПО </a:t>
            </a:r>
            <a:r>
              <a:rPr lang="ru-RU" dirty="0">
                <a:solidFill>
                  <a:srgbClr val="C00000"/>
                </a:solidFill>
              </a:rPr>
              <a:t>не поддерживают </a:t>
            </a:r>
            <a:r>
              <a:rPr lang="ru-RU" dirty="0"/>
              <a:t>возможность снижения влияния процессов, происходящих в ОС.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Использование контейнеризации с помощью </a:t>
            </a:r>
            <a:r>
              <a:rPr lang="en-US" b="1" dirty="0"/>
              <a:t>Docker </a:t>
            </a:r>
            <a:r>
              <a:rPr lang="ru-RU" b="1" dirty="0"/>
              <a:t>позволит снизить систематическую погрешность вызываемую окружением, в котором проводится исследование, за счет создания идентичных условий для каждого из измерений.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2147A68-9CCB-4BD8-9F59-780ABF789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" y="1009888"/>
            <a:ext cx="8871197" cy="5632912"/>
          </a:xfrm>
        </p:spPr>
      </p:pic>
    </p:spTree>
    <p:extLst>
      <p:ext uri="{BB962C8B-B14F-4D97-AF65-F5344CB8AC3E}">
        <p14:creationId xmlns:p14="http://schemas.microsoft.com/office/powerpoint/2010/main" val="3051840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9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	</a:t>
            </a:r>
            <a:r>
              <a:rPr lang="ru-RU" sz="3600" b="1" dirty="0">
                <a:latin typeface="+mn-lt"/>
              </a:rPr>
              <a:t>Иерархический дескриптор конфигурации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618612-E936-4B6A-B4AA-3152A2839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062" y="1656219"/>
            <a:ext cx="7481876" cy="5085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F13A0-A3DE-478A-932F-41E0B33D3784}"/>
              </a:ext>
            </a:extLst>
          </p:cNvPr>
          <p:cNvSpPr txBox="1"/>
          <p:nvPr/>
        </p:nvSpPr>
        <p:spPr>
          <a:xfrm>
            <a:off x="83617" y="1009888"/>
            <a:ext cx="11968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Пример структуры четырехуровневого иерархического дескриптора конфигурации для проведения исследования быстродействия средств проектирования ПО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6312FD4-8808-48E1-883B-4DA090AA70F6}"/>
              </a:ext>
            </a:extLst>
          </p:cNvPr>
          <p:cNvCxnSpPr>
            <a:cxnSpLocks/>
          </p:cNvCxnSpPr>
          <p:nvPr/>
        </p:nvCxnSpPr>
        <p:spPr>
          <a:xfrm flipV="1">
            <a:off x="1860331" y="2547709"/>
            <a:ext cx="1198179" cy="233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87190E-F767-498B-9E63-C34219B64098}"/>
              </a:ext>
            </a:extLst>
          </p:cNvPr>
          <p:cNvCxnSpPr>
            <a:cxnSpLocks/>
          </p:cNvCxnSpPr>
          <p:nvPr/>
        </p:nvCxnSpPr>
        <p:spPr>
          <a:xfrm>
            <a:off x="1765738" y="3077429"/>
            <a:ext cx="1248629" cy="14756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10646B-322B-4936-B3E1-B73921A84E4A}"/>
              </a:ext>
            </a:extLst>
          </p:cNvPr>
          <p:cNvSpPr txBox="1"/>
          <p:nvPr/>
        </p:nvSpPr>
        <p:spPr>
          <a:xfrm>
            <a:off x="42108" y="2413965"/>
            <a:ext cx="1914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уровень: Средство проектирования</a:t>
            </a:r>
          </a:p>
          <a:p>
            <a:pPr algn="just"/>
            <a:r>
              <a:rPr lang="ru-RU" dirty="0"/>
              <a:t> ПО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202377-F438-4FB8-B34E-E66E21A9852C}"/>
              </a:ext>
            </a:extLst>
          </p:cNvPr>
          <p:cNvCxnSpPr>
            <a:cxnSpLocks/>
          </p:cNvCxnSpPr>
          <p:nvPr/>
        </p:nvCxnSpPr>
        <p:spPr>
          <a:xfrm flipV="1">
            <a:off x="1956348" y="5199412"/>
            <a:ext cx="1198179" cy="233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E85094-92E8-417C-98F1-BF2238521462}"/>
              </a:ext>
            </a:extLst>
          </p:cNvPr>
          <p:cNvCxnSpPr>
            <a:cxnSpLocks/>
          </p:cNvCxnSpPr>
          <p:nvPr/>
        </p:nvCxnSpPr>
        <p:spPr>
          <a:xfrm>
            <a:off x="2099967" y="5662974"/>
            <a:ext cx="1054560" cy="466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EE6514-1A1E-4E3F-B5EC-3DC1D854CE4E}"/>
              </a:ext>
            </a:extLst>
          </p:cNvPr>
          <p:cNvSpPr txBox="1"/>
          <p:nvPr/>
        </p:nvSpPr>
        <p:spPr>
          <a:xfrm>
            <a:off x="370031" y="5199412"/>
            <a:ext cx="191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 уровень</a:t>
            </a:r>
          </a:p>
          <a:p>
            <a:pPr algn="just"/>
            <a:r>
              <a:rPr lang="ru-RU" dirty="0"/>
              <a:t>Исследуемый алгоритм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C71B9-69C3-4D91-8655-2679FF7D1AC3}"/>
              </a:ext>
            </a:extLst>
          </p:cNvPr>
          <p:cNvCxnSpPr>
            <a:cxnSpLocks/>
          </p:cNvCxnSpPr>
          <p:nvPr/>
        </p:nvCxnSpPr>
        <p:spPr>
          <a:xfrm flipH="1">
            <a:off x="5536850" y="2926080"/>
            <a:ext cx="1431510" cy="2226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BFF53B-A561-4691-A227-DCF01B35EAC2}"/>
              </a:ext>
            </a:extLst>
          </p:cNvPr>
          <p:cNvSpPr txBox="1"/>
          <p:nvPr/>
        </p:nvSpPr>
        <p:spPr>
          <a:xfrm>
            <a:off x="7065722" y="2447324"/>
            <a:ext cx="191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3 уровень:</a:t>
            </a:r>
          </a:p>
          <a:p>
            <a:r>
              <a:rPr lang="ru-RU" dirty="0"/>
              <a:t>Файл с исходным кодом алгоритма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5ECBE4-9E42-410D-9F5D-DC2D95E9B8FE}"/>
              </a:ext>
            </a:extLst>
          </p:cNvPr>
          <p:cNvCxnSpPr>
            <a:cxnSpLocks/>
          </p:cNvCxnSpPr>
          <p:nvPr/>
        </p:nvCxnSpPr>
        <p:spPr>
          <a:xfrm flipH="1" flipV="1">
            <a:off x="8769379" y="3613424"/>
            <a:ext cx="1459209" cy="7441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90D83C-C306-4E93-91DB-FC0C37EF23C8}"/>
              </a:ext>
            </a:extLst>
          </p:cNvPr>
          <p:cNvCxnSpPr>
            <a:cxnSpLocks/>
          </p:cNvCxnSpPr>
          <p:nvPr/>
        </p:nvCxnSpPr>
        <p:spPr>
          <a:xfrm flipH="1">
            <a:off x="7857534" y="4477407"/>
            <a:ext cx="2378118" cy="1107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68A576F-3C08-42B5-B7B8-B7CD20605128}"/>
              </a:ext>
            </a:extLst>
          </p:cNvPr>
          <p:cNvSpPr txBox="1"/>
          <p:nvPr/>
        </p:nvSpPr>
        <p:spPr>
          <a:xfrm>
            <a:off x="10235652" y="3814228"/>
            <a:ext cx="1914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4 уровень:</a:t>
            </a:r>
          </a:p>
          <a:p>
            <a:pPr algn="just"/>
            <a:r>
              <a:rPr lang="ru-RU" dirty="0"/>
              <a:t>Команды для запуска алгоритма в оболочке ОС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DF17BA-146B-436F-BF43-C4B4EAD44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580" y="1676034"/>
            <a:ext cx="1651778" cy="165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7143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3872</TotalTime>
  <Words>2865</Words>
  <Application>Microsoft Office PowerPoint</Application>
  <PresentationFormat>Widescreen</PresentationFormat>
  <Paragraphs>335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Helvetica Neue</vt:lpstr>
      <vt:lpstr>Tahoma</vt:lpstr>
      <vt:lpstr>Times New Roman</vt:lpstr>
      <vt:lpstr>Тема Office</vt:lpstr>
      <vt:lpstr>Выпускная квалификационная работа магистра «Разработка эмулятора ядра MIPS с использованием современных средств и методов проектирования ПО»</vt:lpstr>
      <vt:lpstr>Цель работы</vt:lpstr>
      <vt:lpstr>Актуальность</vt:lpstr>
      <vt:lpstr>Существующие решения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Kirill Kutaev</cp:lastModifiedBy>
  <cp:revision>395</cp:revision>
  <dcterms:created xsi:type="dcterms:W3CDTF">2021-05-29T20:28:04Z</dcterms:created>
  <dcterms:modified xsi:type="dcterms:W3CDTF">2024-04-03T18:22:12Z</dcterms:modified>
</cp:coreProperties>
</file>